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30"/>
  </p:notesMasterIdLst>
  <p:sldIdLst>
    <p:sldId id="262" r:id="rId2"/>
    <p:sldId id="266" r:id="rId3"/>
    <p:sldId id="276" r:id="rId4"/>
    <p:sldId id="279" r:id="rId5"/>
    <p:sldId id="302" r:id="rId6"/>
    <p:sldId id="310" r:id="rId7"/>
    <p:sldId id="312" r:id="rId8"/>
    <p:sldId id="313" r:id="rId9"/>
    <p:sldId id="294" r:id="rId10"/>
    <p:sldId id="314" r:id="rId11"/>
    <p:sldId id="295" r:id="rId12"/>
    <p:sldId id="296" r:id="rId13"/>
    <p:sldId id="297" r:id="rId14"/>
    <p:sldId id="298" r:id="rId15"/>
    <p:sldId id="299" r:id="rId16"/>
    <p:sldId id="320" r:id="rId17"/>
    <p:sldId id="303" r:id="rId18"/>
    <p:sldId id="292" r:id="rId19"/>
    <p:sldId id="305" r:id="rId20"/>
    <p:sldId id="316" r:id="rId21"/>
    <p:sldId id="317" r:id="rId22"/>
    <p:sldId id="318" r:id="rId23"/>
    <p:sldId id="308" r:id="rId24"/>
    <p:sldId id="319" r:id="rId25"/>
    <p:sldId id="280" r:id="rId26"/>
    <p:sldId id="282" r:id="rId27"/>
    <p:sldId id="283" r:id="rId28"/>
    <p:sldId id="284"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Lato Light" panose="020F0302020204030203" pitchFamily="34" charset="0"/>
      <p:regular r:id="rId37"/>
      <p:italic r:id="rId38"/>
    </p:embeddedFont>
    <p:embeddedFont>
      <p:font typeface="Source Sans Pro" panose="020B0503030403020204" pitchFamily="34" charset="0"/>
      <p:regular r:id="rId39"/>
      <p:bold r:id="rId40"/>
      <p:italic r:id="rId41"/>
      <p:boldItalic r:id="rId42"/>
    </p:embeddedFont>
    <p:embeddedFont>
      <p:font typeface="Source Sans Pro Black" panose="020B0803030403020204" pitchFamily="34" charset="0"/>
      <p:bold r:id="rId43"/>
      <p:italic r:id="rId44"/>
      <p:boldItalic r:id="rId45"/>
    </p:embeddedFont>
    <p:embeddedFont>
      <p:font typeface="Source Sans Pro Light" panose="020B0403030403020204" pitchFamily="34" charset="0"/>
      <p:regular r:id="rId46"/>
      <p: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63"/>
    <a:srgbClr val="BBD8B0"/>
    <a:srgbClr val="45A942"/>
    <a:srgbClr val="464F9B"/>
    <a:srgbClr val="EBF3E8"/>
    <a:srgbClr val="A7CE99"/>
    <a:srgbClr val="00827F"/>
    <a:srgbClr val="E3F1F1"/>
    <a:srgbClr val="FEB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A8311-FAB8-48C2-8C68-F2ACF9BCBD74}" v="9" dt="2021-02-11T18:45:12.167"/>
    <p1510:client id="{79171E68-2C78-F278-BD2D-31F7805D405D}" v="2" dt="2021-02-11T18:45:55.634"/>
    <p1510:client id="{90E3DEFB-6D4D-6003-275A-171A6D1D145E}" v="1" dt="2021-02-11T15:21:13.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8"/>
    <p:restoredTop sz="82189" autoAdjust="0"/>
  </p:normalViewPr>
  <p:slideViewPr>
    <p:cSldViewPr snapToGrid="0" snapToObjects="1">
      <p:cViewPr>
        <p:scale>
          <a:sx n="59" d="100"/>
          <a:sy n="59" d="100"/>
        </p:scale>
        <p:origin x="810" y="108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1876260953802"/>
          <c:y val="8.9725395489661935E-2"/>
          <c:w val="0.49220598133342497"/>
          <c:h val="0.80137292510924274"/>
        </c:manualLayout>
      </c:layout>
      <c:doughnutChart>
        <c:varyColors val="1"/>
        <c:ser>
          <c:idx val="0"/>
          <c:order val="0"/>
          <c:tx>
            <c:strRef>
              <c:f>Sheet1!$B$1</c:f>
              <c:strCache>
                <c:ptCount val="1"/>
                <c:pt idx="0">
                  <c:v>Sales</c:v>
                </c:pt>
              </c:strCache>
            </c:strRef>
          </c:tx>
          <c:dPt>
            <c:idx val="0"/>
            <c:bubble3D val="0"/>
            <c:spPr>
              <a:solidFill>
                <a:srgbClr val="45A94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88B3-4A22-A13E-39315EA7D02E}"/>
              </c:ext>
            </c:extLst>
          </c:dPt>
          <c:dPt>
            <c:idx val="1"/>
            <c:bubble3D val="0"/>
            <c:spPr>
              <a:solidFill>
                <a:srgbClr val="1C3463"/>
              </a:solidFill>
              <a:ln>
                <a:solidFill>
                  <a:srgbClr val="1C3463">
                    <a:alpha val="0"/>
                  </a:srgb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8B3-4A22-A13E-39315EA7D02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8B3-4A22-A13E-39315EA7D02E}"/>
              </c:ext>
            </c:extLst>
          </c:dPt>
          <c:dPt>
            <c:idx val="3"/>
            <c:bubble3D val="0"/>
            <c:spPr>
              <a:solidFill>
                <a:srgbClr val="BBD8B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88B3-4A22-A13E-39315EA7D02E}"/>
              </c:ext>
            </c:extLst>
          </c:dPt>
          <c:dPt>
            <c:idx val="4"/>
            <c:bubble3D val="0"/>
            <c:spPr>
              <a:solidFill>
                <a:srgbClr val="464F9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88B3-4A22-A13E-39315EA7D02E}"/>
              </c:ext>
            </c:extLst>
          </c:dPt>
          <c:dLbls>
            <c:delete val="1"/>
          </c:dLbls>
          <c:cat>
            <c:strRef>
              <c:f>Sheet1!$A$2:$A$6</c:f>
              <c:strCache>
                <c:ptCount val="5"/>
                <c:pt idx="0">
                  <c:v>Length of Credit History</c:v>
                </c:pt>
                <c:pt idx="1">
                  <c:v>Payment History</c:v>
                </c:pt>
                <c:pt idx="2">
                  <c:v>New Credit </c:v>
                </c:pt>
                <c:pt idx="3">
                  <c:v>Types of Credit</c:v>
                </c:pt>
                <c:pt idx="4">
                  <c:v>Amount Owned</c:v>
                </c:pt>
              </c:strCache>
            </c:strRef>
          </c:cat>
          <c:val>
            <c:numRef>
              <c:f>Sheet1!$B$2:$B$6</c:f>
              <c:numCache>
                <c:formatCode>General</c:formatCode>
                <c:ptCount val="5"/>
                <c:pt idx="0">
                  <c:v>15</c:v>
                </c:pt>
                <c:pt idx="1">
                  <c:v>35</c:v>
                </c:pt>
                <c:pt idx="2">
                  <c:v>10</c:v>
                </c:pt>
                <c:pt idx="3">
                  <c:v>10</c:v>
                </c:pt>
                <c:pt idx="4">
                  <c:v>30</c:v>
                </c:pt>
              </c:numCache>
            </c:numRef>
          </c:val>
          <c:extLst>
            <c:ext xmlns:c16="http://schemas.microsoft.com/office/drawing/2014/chart" uri="{C3380CC4-5D6E-409C-BE32-E72D297353CC}">
              <c16:uniqueId val="{00000000-88B3-4A22-A13E-39315EA7D02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14623709147726"/>
          <c:y val="5.8581460624095937E-2"/>
          <c:w val="0.62370789753916067"/>
          <c:h val="0.94141853937590403"/>
        </c:manualLayout>
      </c:layout>
      <c:doughnutChart>
        <c:varyColors val="1"/>
        <c:ser>
          <c:idx val="0"/>
          <c:order val="0"/>
          <c:tx>
            <c:strRef>
              <c:f>Sheet1!$B$1</c:f>
              <c:strCache>
                <c:ptCount val="1"/>
                <c:pt idx="0">
                  <c:v>Column1</c:v>
                </c:pt>
              </c:strCache>
            </c:strRef>
          </c:tx>
          <c:dPt>
            <c:idx val="0"/>
            <c:bubble3D val="0"/>
            <c:spPr>
              <a:solidFill>
                <a:srgbClr val="1C3463"/>
              </a:solidFill>
              <a:ln w="19050">
                <a:solidFill>
                  <a:schemeClr val="lt1"/>
                </a:solidFill>
              </a:ln>
              <a:effectLst/>
            </c:spPr>
            <c:extLst>
              <c:ext xmlns:c16="http://schemas.microsoft.com/office/drawing/2014/chart" uri="{C3380CC4-5D6E-409C-BE32-E72D297353CC}">
                <c16:uniqueId val="{00000002-6C32-4B10-9B3D-90407111ED8A}"/>
              </c:ext>
            </c:extLst>
          </c:dPt>
          <c:dPt>
            <c:idx val="1"/>
            <c:bubble3D val="0"/>
            <c:spPr>
              <a:solidFill>
                <a:srgbClr val="1C3463">
                  <a:alpha val="50000"/>
                </a:srgbClr>
              </a:solidFill>
              <a:ln w="19050">
                <a:solidFill>
                  <a:schemeClr val="lt1"/>
                </a:solidFill>
              </a:ln>
              <a:effectLst/>
            </c:spPr>
            <c:extLst>
              <c:ext xmlns:c16="http://schemas.microsoft.com/office/drawing/2014/chart" uri="{C3380CC4-5D6E-409C-BE32-E72D297353CC}">
                <c16:uniqueId val="{00000003-6C32-4B10-9B3D-90407111ED8A}"/>
              </c:ext>
            </c:extLst>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numRef>
              <c:f>Sheet1!$A$2:$A$5</c:f>
              <c:numCache>
                <c:formatCode>General</c:formatCode>
                <c:ptCount val="4"/>
              </c:numCache>
            </c:numRef>
          </c:cat>
          <c:val>
            <c:numRef>
              <c:f>Sheet1!$B$2:$B$5</c:f>
              <c:numCache>
                <c:formatCode>General</c:formatCode>
                <c:ptCount val="4"/>
                <c:pt idx="0">
                  <c:v>35</c:v>
                </c:pt>
                <c:pt idx="1">
                  <c:v>65</c:v>
                </c:pt>
              </c:numCache>
            </c:numRef>
          </c:val>
          <c:extLst>
            <c:ext xmlns:c16="http://schemas.microsoft.com/office/drawing/2014/chart" uri="{C3380CC4-5D6E-409C-BE32-E72D297353CC}">
              <c16:uniqueId val="{00000000-6C32-4B10-9B3D-90407111ED8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464F9B"/>
              </a:solidFill>
              <a:ln w="19050">
                <a:solidFill>
                  <a:schemeClr val="lt1"/>
                </a:solidFill>
              </a:ln>
              <a:effectLst/>
            </c:spPr>
            <c:extLst>
              <c:ext xmlns:c16="http://schemas.microsoft.com/office/drawing/2014/chart" uri="{C3380CC4-5D6E-409C-BE32-E72D297353CC}">
                <c16:uniqueId val="{00000002-5756-4EA1-BDEA-20548EF69629}"/>
              </c:ext>
            </c:extLst>
          </c:dPt>
          <c:dPt>
            <c:idx val="1"/>
            <c:bubble3D val="0"/>
            <c:spPr>
              <a:solidFill>
                <a:srgbClr val="464F9B">
                  <a:alpha val="50000"/>
                </a:srgbClr>
              </a:solidFill>
              <a:ln w="19050">
                <a:solidFill>
                  <a:schemeClr val="lt1"/>
                </a:solidFill>
              </a:ln>
              <a:effectLst/>
            </c:spPr>
            <c:extLst>
              <c:ext xmlns:c16="http://schemas.microsoft.com/office/drawing/2014/chart" uri="{C3380CC4-5D6E-409C-BE32-E72D297353CC}">
                <c16:uniqueId val="{00000003-5756-4EA1-BDEA-20548EF69629}"/>
              </c:ext>
            </c:extLst>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30</c:v>
                </c:pt>
                <c:pt idx="1">
                  <c:v>70</c:v>
                </c:pt>
              </c:numCache>
            </c:numRef>
          </c:val>
          <c:extLst>
            <c:ext xmlns:c16="http://schemas.microsoft.com/office/drawing/2014/chart" uri="{C3380CC4-5D6E-409C-BE32-E72D297353CC}">
              <c16:uniqueId val="{00000000-5756-4EA1-BDEA-20548EF6962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46801140366387"/>
          <c:y val="5.7129338655317677E-2"/>
          <c:w val="0.62328400324181532"/>
          <c:h val="0.94287066134468234"/>
        </c:manualLayout>
      </c:layout>
      <c:doughnutChart>
        <c:varyColors val="1"/>
        <c:ser>
          <c:idx val="0"/>
          <c:order val="0"/>
          <c:tx>
            <c:strRef>
              <c:f>Sheet1!$B$1</c:f>
              <c:strCache>
                <c:ptCount val="1"/>
                <c:pt idx="0">
                  <c:v>Sales</c:v>
                </c:pt>
              </c:strCache>
            </c:strRef>
          </c:tx>
          <c:dPt>
            <c:idx val="0"/>
            <c:bubble3D val="0"/>
            <c:spPr>
              <a:solidFill>
                <a:srgbClr val="45A942"/>
              </a:solidFill>
              <a:ln w="19050">
                <a:solidFill>
                  <a:schemeClr val="lt1"/>
                </a:solidFill>
              </a:ln>
              <a:effectLst/>
            </c:spPr>
            <c:extLst>
              <c:ext xmlns:c16="http://schemas.microsoft.com/office/drawing/2014/chart" uri="{C3380CC4-5D6E-409C-BE32-E72D297353CC}">
                <c16:uniqueId val="{00000003-479A-4335-813B-47AFAFE818BA}"/>
              </c:ext>
            </c:extLst>
          </c:dPt>
          <c:dPt>
            <c:idx val="1"/>
            <c:bubble3D val="0"/>
            <c:spPr>
              <a:solidFill>
                <a:srgbClr val="45A942">
                  <a:alpha val="50000"/>
                </a:srgbClr>
              </a:solidFill>
              <a:ln w="19050">
                <a:solidFill>
                  <a:schemeClr val="lt1"/>
                </a:solidFill>
              </a:ln>
              <a:effectLst/>
            </c:spPr>
            <c:extLst>
              <c:ext xmlns:c16="http://schemas.microsoft.com/office/drawing/2014/chart" uri="{C3380CC4-5D6E-409C-BE32-E72D297353CC}">
                <c16:uniqueId val="{00000004-479A-4335-813B-47AFAFE818BA}"/>
              </c:ext>
            </c:extLst>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0-479A-4335-813B-47AFAFE818B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93191138104854"/>
          <c:y val="2.7586206896551724E-2"/>
          <c:w val="0.67611586281725211"/>
          <c:h val="0.9420689655172414"/>
        </c:manualLayout>
      </c:layout>
      <c:doughnutChart>
        <c:varyColors val="1"/>
        <c:ser>
          <c:idx val="0"/>
          <c:order val="0"/>
          <c:tx>
            <c:strRef>
              <c:f>Sheet1!$B$1</c:f>
              <c:strCache>
                <c:ptCount val="1"/>
                <c:pt idx="0">
                  <c:v>Column1</c:v>
                </c:pt>
              </c:strCache>
            </c:strRef>
          </c:tx>
          <c:spPr>
            <a:solidFill>
              <a:schemeClr val="bg1">
                <a:lumMod val="50000"/>
              </a:schemeClr>
            </a:solidFill>
          </c:spPr>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70B8-4697-A47E-208064393862}"/>
              </c:ext>
            </c:extLst>
          </c:dPt>
          <c:dPt>
            <c:idx val="1"/>
            <c:bubble3D val="0"/>
            <c:spPr>
              <a:solidFill>
                <a:schemeClr val="bg1">
                  <a:lumMod val="50000"/>
                  <a:alpha val="50000"/>
                </a:schemeClr>
              </a:solidFill>
              <a:ln w="19050">
                <a:solidFill>
                  <a:schemeClr val="lt1"/>
                </a:solidFill>
              </a:ln>
              <a:effectLst/>
            </c:spPr>
            <c:extLst>
              <c:ext xmlns:c16="http://schemas.microsoft.com/office/drawing/2014/chart" uri="{C3380CC4-5D6E-409C-BE32-E72D297353CC}">
                <c16:uniqueId val="{00000002-0D9D-4C58-875B-F9B51E40C3E5}"/>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70B8-4697-A47E-208064393862}"/>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70B8-4697-A47E-208064393862}"/>
              </c:ext>
            </c:extLst>
          </c:dPt>
          <c:cat>
            <c:numRef>
              <c:f>Sheet1!$A$2:$A$5</c:f>
              <c:numCache>
                <c:formatCode>General</c:formatCode>
                <c:ptCount val="4"/>
              </c:numCache>
            </c:numRef>
          </c:cat>
          <c:val>
            <c:numRef>
              <c:f>Sheet1!$B$2:$B$5</c:f>
              <c:numCache>
                <c:formatCode>General</c:formatCode>
                <c:ptCount val="4"/>
                <c:pt idx="0">
                  <c:v>10</c:v>
                </c:pt>
                <c:pt idx="1">
                  <c:v>90</c:v>
                </c:pt>
                <c:pt idx="2">
                  <c:v>0</c:v>
                </c:pt>
                <c:pt idx="3">
                  <c:v>0</c:v>
                </c:pt>
              </c:numCache>
            </c:numRef>
          </c:val>
          <c:extLst>
            <c:ext xmlns:c16="http://schemas.microsoft.com/office/drawing/2014/chart" uri="{C3380CC4-5D6E-409C-BE32-E72D297353CC}">
              <c16:uniqueId val="{00000000-0D9D-4C58-875B-F9B51E40C3E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BBD8B0"/>
            </a:solidFill>
          </c:spPr>
          <c:dPt>
            <c:idx val="0"/>
            <c:bubble3D val="0"/>
            <c:spPr>
              <a:solidFill>
                <a:srgbClr val="BBD8B0"/>
              </a:solidFill>
              <a:ln w="19050">
                <a:solidFill>
                  <a:schemeClr val="lt1"/>
                </a:solidFill>
              </a:ln>
              <a:effectLst/>
            </c:spPr>
            <c:extLst>
              <c:ext xmlns:c16="http://schemas.microsoft.com/office/drawing/2014/chart" uri="{C3380CC4-5D6E-409C-BE32-E72D297353CC}">
                <c16:uniqueId val="{00000001-70B8-4697-A47E-208064393862}"/>
              </c:ext>
            </c:extLst>
          </c:dPt>
          <c:dPt>
            <c:idx val="1"/>
            <c:bubble3D val="0"/>
            <c:spPr>
              <a:solidFill>
                <a:srgbClr val="BBD8B0">
                  <a:alpha val="50000"/>
                </a:srgbClr>
              </a:solidFill>
              <a:ln w="19050">
                <a:solidFill>
                  <a:schemeClr val="lt1"/>
                </a:solidFill>
              </a:ln>
              <a:effectLst/>
            </c:spPr>
            <c:extLst>
              <c:ext xmlns:c16="http://schemas.microsoft.com/office/drawing/2014/chart" uri="{C3380CC4-5D6E-409C-BE32-E72D297353CC}">
                <c16:uniqueId val="{00000002-0D9D-4C58-875B-F9B51E40C3E5}"/>
              </c:ext>
            </c:extLst>
          </c:dPt>
          <c:dPt>
            <c:idx val="2"/>
            <c:bubble3D val="0"/>
            <c:spPr>
              <a:solidFill>
                <a:srgbClr val="BBD8B0"/>
              </a:solidFill>
              <a:ln w="19050">
                <a:solidFill>
                  <a:schemeClr val="lt1"/>
                </a:solidFill>
              </a:ln>
              <a:effectLst/>
            </c:spPr>
            <c:extLst>
              <c:ext xmlns:c16="http://schemas.microsoft.com/office/drawing/2014/chart" uri="{C3380CC4-5D6E-409C-BE32-E72D297353CC}">
                <c16:uniqueId val="{00000005-70B8-4697-A47E-208064393862}"/>
              </c:ext>
            </c:extLst>
          </c:dPt>
          <c:dPt>
            <c:idx val="3"/>
            <c:bubble3D val="0"/>
            <c:spPr>
              <a:solidFill>
                <a:srgbClr val="BBD8B0"/>
              </a:solidFill>
              <a:ln w="19050">
                <a:solidFill>
                  <a:schemeClr val="lt1"/>
                </a:solidFill>
              </a:ln>
              <a:effectLst/>
            </c:spPr>
            <c:extLst>
              <c:ext xmlns:c16="http://schemas.microsoft.com/office/drawing/2014/chart" uri="{C3380CC4-5D6E-409C-BE32-E72D297353CC}">
                <c16:uniqueId val="{00000007-70B8-4697-A47E-208064393862}"/>
              </c:ext>
            </c:extLst>
          </c:dPt>
          <c:cat>
            <c:numRef>
              <c:f>Sheet1!$A$2:$A$5</c:f>
              <c:numCache>
                <c:formatCode>General</c:formatCode>
                <c:ptCount val="4"/>
              </c:numCache>
            </c:numRef>
          </c:cat>
          <c:val>
            <c:numRef>
              <c:f>Sheet1!$B$2:$B$5</c:f>
              <c:numCache>
                <c:formatCode>General</c:formatCode>
                <c:ptCount val="4"/>
                <c:pt idx="0">
                  <c:v>10</c:v>
                </c:pt>
                <c:pt idx="1">
                  <c:v>90</c:v>
                </c:pt>
                <c:pt idx="2">
                  <c:v>0</c:v>
                </c:pt>
                <c:pt idx="3">
                  <c:v>0</c:v>
                </c:pt>
              </c:numCache>
            </c:numRef>
          </c:val>
          <c:extLst>
            <c:ext xmlns:c16="http://schemas.microsoft.com/office/drawing/2014/chart" uri="{C3380CC4-5D6E-409C-BE32-E72D297353CC}">
              <c16:uniqueId val="{00000000-0D9D-4C58-875B-F9B51E40C3E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D661C-8F59-1E44-AE4C-9DFB8FAB8D47}"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90FEB-7782-604D-8C26-0A95558DBC48}" type="slidenum">
              <a:rPr lang="en-US" smtClean="0"/>
              <a:t>‹#›</a:t>
            </a:fld>
            <a:endParaRPr lang="en-US"/>
          </a:p>
        </p:txBody>
      </p:sp>
    </p:spTree>
    <p:extLst>
      <p:ext uri="{BB962C8B-B14F-4D97-AF65-F5344CB8AC3E}">
        <p14:creationId xmlns:p14="http://schemas.microsoft.com/office/powerpoint/2010/main" val="9893938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xperian.com/blogs/ask-experian/should-i-get-a-credit-builder-loan-or-a-secured-credit-car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yfico.com/credit-education/calculators/loan-savings-calculato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xperian.com/"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transunion.com/" TargetMode="External"/><Relationship Id="rId4" Type="http://schemas.openxmlformats.org/officeDocument/2006/relationships/hyperlink" Target="http://www.equifax.com/hom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latin typeface="Arial" pitchFamily="34" charset="0"/>
              </a:rPr>
              <a:t>(Optional)</a:t>
            </a:r>
            <a:r>
              <a:rPr lang="en-US" b="1" dirty="0">
                <a:solidFill>
                  <a:srgbClr val="FF0000"/>
                </a:solidFill>
                <a:latin typeface="Arial" pitchFamily="34" charset="0"/>
              </a:rPr>
              <a:t> Ice Breaker Handout: For seminar attendees to complete prior to the start of your presentation. Distribute as attendees are filling up the room.  Choose to go over answers or provide answer sheet.</a:t>
            </a:r>
            <a:endParaRPr lang="en-US" dirty="0">
              <a:solidFill>
                <a:srgbClr val="FF0000"/>
              </a:solidFill>
              <a:latin typeface="Arial" pitchFamily="34" charset="0"/>
            </a:endParaRPr>
          </a:p>
          <a:p>
            <a:endParaRPr lang="en-US" b="1" dirty="0">
              <a:latin typeface="Arial" pitchFamily="34" charset="0"/>
            </a:endParaRPr>
          </a:p>
          <a:p>
            <a:r>
              <a:rPr lang="en-US" sz="900" b="1" dirty="0">
                <a:latin typeface="Arial" pitchFamily="34" charset="0"/>
              </a:rPr>
              <a:t>WELCOME AND INTRODUCTIONS</a:t>
            </a:r>
          </a:p>
          <a:p>
            <a:r>
              <a:rPr lang="en-US" sz="900" b="1" dirty="0">
                <a:latin typeface="Arial" pitchFamily="34" charset="0"/>
              </a:rPr>
              <a:t>Introductions:</a:t>
            </a:r>
            <a:r>
              <a:rPr lang="en-US" sz="900" dirty="0">
                <a:latin typeface="Arial" pitchFamily="34" charset="0"/>
              </a:rPr>
              <a:t> By CU rep/speaker</a:t>
            </a:r>
          </a:p>
          <a:p>
            <a:pPr>
              <a:buFontTx/>
              <a:buChar char="•"/>
            </a:pPr>
            <a:r>
              <a:rPr lang="en-US" sz="900" b="1" dirty="0">
                <a:latin typeface="Arial" pitchFamily="34" charset="0"/>
              </a:rPr>
              <a:t> Format</a:t>
            </a:r>
            <a:r>
              <a:rPr lang="en-US" sz="900" dirty="0">
                <a:latin typeface="Arial" pitchFamily="34" charset="0"/>
              </a:rPr>
              <a:t>: Informal, interactive session.</a:t>
            </a:r>
          </a:p>
          <a:p>
            <a:r>
              <a:rPr lang="en-US" sz="900" dirty="0">
                <a:latin typeface="Arial" pitchFamily="34" charset="0"/>
              </a:rPr>
              <a:t>1 ½ hour long</a:t>
            </a:r>
          </a:p>
          <a:p>
            <a:r>
              <a:rPr lang="en-US" sz="900" dirty="0">
                <a:latin typeface="Arial" pitchFamily="34" charset="0"/>
              </a:rPr>
              <a:t>One 5-minute break</a:t>
            </a:r>
          </a:p>
          <a:p>
            <a:r>
              <a:rPr lang="en-US" sz="900" dirty="0">
                <a:latin typeface="Arial" pitchFamily="34" charset="0"/>
              </a:rPr>
              <a:t>Bathroom</a:t>
            </a:r>
            <a:r>
              <a:rPr lang="en-US" sz="900" baseline="0" dirty="0">
                <a:latin typeface="Arial" pitchFamily="34" charset="0"/>
              </a:rPr>
              <a:t> Locations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rPr>
              <a:t>Cell phones off</a:t>
            </a:r>
          </a:p>
          <a:p>
            <a:r>
              <a:rPr lang="en-US" sz="900" dirty="0">
                <a:latin typeface="Arial" pitchFamily="34" charset="0"/>
              </a:rPr>
              <a:t>Activity handouts</a:t>
            </a:r>
          </a:p>
          <a:p>
            <a:r>
              <a:rPr lang="en-US" sz="900" dirty="0">
                <a:latin typeface="Arial" pitchFamily="34" charset="0"/>
              </a:rPr>
              <a:t>Class Participation</a:t>
            </a:r>
          </a:p>
          <a:p>
            <a:endParaRPr lang="en-US" sz="900" b="1" dirty="0">
              <a:latin typeface="Arial" pitchFamily="34" charset="0"/>
            </a:endParaRPr>
          </a:p>
          <a:p>
            <a:r>
              <a:rPr lang="en-US" sz="900" b="1" dirty="0">
                <a:latin typeface="Arial" pitchFamily="34" charset="0"/>
              </a:rPr>
              <a:t>Q&amp;A:</a:t>
            </a:r>
            <a:r>
              <a:rPr lang="en-US" sz="900" dirty="0">
                <a:latin typeface="Arial" pitchFamily="34" charset="0"/>
              </a:rPr>
              <a:t> Discussion and participation are a large part of the program.</a:t>
            </a:r>
          </a:p>
          <a:p>
            <a:r>
              <a:rPr lang="en-US" sz="900" dirty="0">
                <a:latin typeface="Arial" pitchFamily="34" charset="0"/>
              </a:rPr>
              <a:t>If you have experience or knowledge in some aspect of the training material, please share your ideas with the class.  </a:t>
            </a:r>
          </a:p>
          <a:p>
            <a:endParaRPr lang="en-US" sz="900" dirty="0">
              <a:latin typeface="Arial" pitchFamily="34" charset="0"/>
            </a:endParaRPr>
          </a:p>
          <a:p>
            <a:r>
              <a:rPr lang="en-US" sz="900" dirty="0">
                <a:latin typeface="Arial" pitchFamily="34" charset="0"/>
              </a:rPr>
              <a:t>One of the best ways to learn is from each other.  You might be aware of some method that has worked well for you or some pitfall to avoid.  Your contribution to the class will make the learning experience that much better.</a:t>
            </a:r>
          </a:p>
          <a:p>
            <a:endParaRPr lang="en-US" sz="900" b="1" dirty="0">
              <a:latin typeface="Arial" pitchFamily="34" charset="0"/>
            </a:endParaRPr>
          </a:p>
          <a:p>
            <a:r>
              <a:rPr lang="en-US" sz="900" b="1" dirty="0">
                <a:latin typeface="Arial" pitchFamily="34" charset="0"/>
              </a:rPr>
              <a:t>Family involvement:</a:t>
            </a:r>
            <a:r>
              <a:rPr lang="en-US" sz="900" dirty="0">
                <a:latin typeface="Arial" pitchFamily="34" charset="0"/>
              </a:rPr>
              <a:t> We encourage participants to discuss the topic with family.</a:t>
            </a:r>
          </a:p>
          <a:p>
            <a:endParaRPr lang="en-US" sz="900" dirty="0">
              <a:latin typeface="Arial" pitchFamily="34" charset="0"/>
            </a:endParaRPr>
          </a:p>
          <a:p>
            <a:r>
              <a:rPr lang="en-US" sz="900" b="1" dirty="0">
                <a:latin typeface="Arial" pitchFamily="34" charset="0"/>
              </a:rPr>
              <a:t>Evaluations: </a:t>
            </a:r>
            <a:r>
              <a:rPr lang="en-US" sz="900" dirty="0">
                <a:latin typeface="Arial" pitchFamily="34" charset="0"/>
              </a:rPr>
              <a:t>Evaluation form immediately after the session. We</a:t>
            </a:r>
            <a:r>
              <a:rPr lang="en-US" sz="900" baseline="0" dirty="0">
                <a:latin typeface="Arial" pitchFamily="34" charset="0"/>
              </a:rPr>
              <a:t> value your feedback!</a:t>
            </a:r>
            <a:endParaRPr lang="en-US" dirty="0"/>
          </a:p>
        </p:txBody>
      </p:sp>
      <p:sp>
        <p:nvSpPr>
          <p:cNvPr id="4" name="Slide Number Placeholder 3"/>
          <p:cNvSpPr>
            <a:spLocks noGrp="1"/>
          </p:cNvSpPr>
          <p:nvPr>
            <p:ph type="sldNum" sz="quarter" idx="5"/>
          </p:nvPr>
        </p:nvSpPr>
        <p:spPr/>
        <p:txBody>
          <a:bodyPr/>
          <a:lstStyle/>
          <a:p>
            <a:fld id="{AA590FEB-7782-604D-8C26-0A95558DBC48}" type="slidenum">
              <a:rPr lang="en-US" smtClean="0"/>
              <a:t>1</a:t>
            </a:fld>
            <a:endParaRPr lang="en-US" dirty="0"/>
          </a:p>
        </p:txBody>
      </p:sp>
    </p:spTree>
    <p:extLst>
      <p:ext uri="{BB962C8B-B14F-4D97-AF65-F5344CB8AC3E}">
        <p14:creationId xmlns:p14="http://schemas.microsoft.com/office/powerpoint/2010/main" val="295827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28600"/>
            <a:ext cx="6096000" cy="3429000"/>
          </a:xfrm>
        </p:spPr>
      </p:sp>
      <p:sp>
        <p:nvSpPr>
          <p:cNvPr id="3" name="Notes Placeholder 2"/>
          <p:cNvSpPr>
            <a:spLocks noGrp="1"/>
          </p:cNvSpPr>
          <p:nvPr>
            <p:ph type="body" idx="1"/>
          </p:nvPr>
        </p:nvSpPr>
        <p:spPr>
          <a:xfrm>
            <a:off x="0" y="3810000"/>
            <a:ext cx="6858000" cy="5181600"/>
          </a:xfrm>
        </p:spPr>
        <p:txBody>
          <a:bodyPr>
            <a:normAutofit fontScale="92500" lnSpcReduction="10000"/>
          </a:bodyPr>
          <a:lstStyle/>
          <a:p>
            <a:pPr eaLnBrk="1" hangingPunct="1"/>
            <a:r>
              <a:rPr lang="en-US" sz="1300" dirty="0"/>
              <a:t>A credit score is a constantly changing number which predicts how much of a credit risk you are in the near future.</a:t>
            </a:r>
          </a:p>
          <a:p>
            <a:pPr lvl="1" eaLnBrk="1" hangingPunct="1">
              <a:buFontTx/>
              <a:buChar char="•"/>
            </a:pPr>
            <a:r>
              <a:rPr lang="en-US" sz="1300" dirty="0"/>
              <a:t>The higher the number, the better</a:t>
            </a:r>
          </a:p>
          <a:p>
            <a:pPr lvl="1" eaLnBrk="1" hangingPunct="1">
              <a:buFontTx/>
              <a:buNone/>
            </a:pPr>
            <a:endParaRPr lang="en-US" dirty="0"/>
          </a:p>
          <a:p>
            <a:pPr lvl="0" eaLnBrk="1" hangingPunct="1">
              <a:buFontTx/>
              <a:buNone/>
            </a:pPr>
            <a:r>
              <a:rPr lang="en-US" sz="1300" dirty="0"/>
              <a:t>There</a:t>
            </a:r>
            <a:r>
              <a:rPr lang="en-US" sz="1300" baseline="0" dirty="0"/>
              <a:t> are hundreds of different scoring models in use today, however  the</a:t>
            </a:r>
            <a:r>
              <a:rPr lang="en-US" sz="1300" dirty="0"/>
              <a:t> </a:t>
            </a:r>
            <a:r>
              <a:rPr lang="en-US" sz="1300" baseline="0" dirty="0"/>
              <a:t>“FICO” credit score </a:t>
            </a:r>
            <a:r>
              <a:rPr lang="en-US" sz="1300" dirty="0"/>
              <a:t>(created by the Fair Isaac Corporation)</a:t>
            </a:r>
            <a:r>
              <a:rPr lang="en-US" sz="1300" baseline="0" dirty="0"/>
              <a:t> is the most widely used scoring model so that is the model we will use today in our discussion.  </a:t>
            </a:r>
          </a:p>
          <a:p>
            <a:pPr lvl="0" eaLnBrk="1" hangingPunct="1">
              <a:buFontTx/>
              <a:buNone/>
            </a:pPr>
            <a:r>
              <a:rPr lang="en-US" sz="1300" dirty="0"/>
              <a:t> </a:t>
            </a:r>
          </a:p>
          <a:p>
            <a:pPr eaLnBrk="1" hangingPunct="1">
              <a:buFontTx/>
              <a:buChar char="•"/>
            </a:pPr>
            <a:r>
              <a:rPr lang="en-US" sz="1300" dirty="0"/>
              <a:t>FICO Scores range</a:t>
            </a:r>
            <a:r>
              <a:rPr lang="en-US" sz="1300" baseline="0" dirty="0"/>
              <a:t> from 300-850, with 850 being the best score you can receive.  </a:t>
            </a:r>
          </a:p>
          <a:p>
            <a:pPr eaLnBrk="1" hangingPunct="1">
              <a:buFontTx/>
              <a:buChar char="•"/>
            </a:pPr>
            <a:endParaRPr lang="en-US" sz="1300" baseline="0" dirty="0"/>
          </a:p>
          <a:p>
            <a:pPr eaLnBrk="1" hangingPunct="1">
              <a:buFontTx/>
              <a:buChar char="•"/>
            </a:pPr>
            <a:r>
              <a:rPr lang="en-US" sz="1300" baseline="0" dirty="0"/>
              <a:t>Many different factors contribute to your individual credit score, so the same late payment can impact people differently - that’s why it is important for you to understand just how your score is calculated.  The FICO missteps handout in your package provides a good example of how credit scores change under different scenarios.  </a:t>
            </a:r>
          </a:p>
          <a:p>
            <a:pPr eaLnBrk="1" hangingPunct="1">
              <a:buFontTx/>
              <a:buNone/>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a:t>If you must have your official FICO  score</a:t>
            </a:r>
            <a:r>
              <a:rPr lang="en-US" sz="1300" dirty="0"/>
              <a:t>, </a:t>
            </a:r>
            <a:r>
              <a:rPr lang="en-US" sz="1300" baseline="0" dirty="0"/>
              <a:t>you can it at MYFICO.COM for a cost of about $20.  However, it is important to note that your credit report can give you a good gauge of where you are, and your credit report is free.  Be careful when you order your credit score on this site as well as others.  </a:t>
            </a:r>
          </a:p>
          <a:p>
            <a:pPr eaLnBrk="1" hangingPunct="1"/>
            <a:endParaRPr lang="en-US" b="1" i="1" dirty="0">
              <a:solidFill>
                <a:srgbClr val="414141"/>
              </a:solidFill>
              <a:ea typeface="Arial Unicode MS" pitchFamily="34" charset="-128"/>
              <a:cs typeface="Arial Unicode MS" pitchFamily="34" charset="-128"/>
            </a:endParaRPr>
          </a:p>
          <a:p>
            <a:pPr lvl="0"/>
            <a:r>
              <a:rPr lang="en-US" b="1" dirty="0">
                <a:solidFill>
                  <a:srgbClr val="FF0000"/>
                </a:solidFill>
              </a:rPr>
              <a:t>What if you don’t have enough information for a standard FICO score?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Fair Isaac introduced the FICO Expansion score for people who don’t have enough credit information to generate a credit history. It helps lenders extend credit to millions of people of modest means who have nonexistent or “thin” credit histories.</a:t>
            </a:r>
            <a:endParaRPr lang="en-US" sz="1500" b="1" dirty="0">
              <a:solidFill>
                <a:srgbClr val="FF0000"/>
              </a:solidFill>
            </a:endParaRPr>
          </a:p>
          <a:p>
            <a:pPr lvl="0"/>
            <a:endParaRPr lang="en-US" b="1" dirty="0">
              <a:solidFill>
                <a:srgbClr val="FF0000"/>
              </a:solidFill>
            </a:endParaRPr>
          </a:p>
          <a:p>
            <a:pPr lvl="0"/>
            <a:r>
              <a:rPr lang="en-US" b="1" dirty="0">
                <a:solidFill>
                  <a:srgbClr val="FF0000"/>
                </a:solidFill>
              </a:rPr>
              <a:t>Creditors may consider, the FICO Expansion Score may be used. This uses the following information:</a:t>
            </a:r>
            <a:endParaRPr lang="en-US" sz="1500" b="1" dirty="0">
              <a:solidFill>
                <a:srgbClr val="FF0000"/>
              </a:solidFill>
            </a:endParaRPr>
          </a:p>
          <a:p>
            <a:pPr lvl="1"/>
            <a:r>
              <a:rPr lang="en-US" b="1" dirty="0">
                <a:solidFill>
                  <a:srgbClr val="FF0000"/>
                </a:solidFill>
              </a:rPr>
              <a:t>• Your financial institution (checking account history)</a:t>
            </a:r>
          </a:p>
          <a:p>
            <a:pPr lvl="1"/>
            <a:r>
              <a:rPr lang="en-US" b="1" dirty="0">
                <a:solidFill>
                  <a:srgbClr val="FF0000"/>
                </a:solidFill>
              </a:rPr>
              <a:t>• Payday lenders (payday loan cashing history)</a:t>
            </a:r>
          </a:p>
          <a:p>
            <a:pPr lvl="1"/>
            <a:r>
              <a:rPr lang="en-US" b="1" dirty="0">
                <a:solidFill>
                  <a:srgbClr val="FF0000"/>
                </a:solidFill>
              </a:rPr>
              <a:t>• Rent-to-own stores (purchase payment plan history)</a:t>
            </a:r>
          </a:p>
          <a:p>
            <a:pPr lvl="1"/>
            <a:r>
              <a:rPr lang="en-US" b="1" dirty="0">
                <a:solidFill>
                  <a:srgbClr val="FF0000"/>
                </a:solidFill>
              </a:rPr>
              <a:t>• Companies that monitor consumers use regularly bounce checks</a:t>
            </a:r>
          </a:p>
          <a:p>
            <a:r>
              <a:rPr lang="en-US" b="1" dirty="0">
                <a:solidFill>
                  <a:srgbClr val="FF0000"/>
                </a:solidFill>
              </a:rPr>
              <a:t> </a:t>
            </a:r>
            <a:endParaRPr lang="en-US" sz="1500" b="1" dirty="0">
              <a:solidFill>
                <a:srgbClr val="FF0000"/>
              </a:solidFill>
            </a:endParaRPr>
          </a:p>
          <a:p>
            <a:pPr lvl="0"/>
            <a:r>
              <a:rPr lang="en-US" b="1" dirty="0">
                <a:solidFill>
                  <a:srgbClr val="FF0000"/>
                </a:solidFill>
              </a:rPr>
              <a:t> The Expansion score also helps consumers gain faster access to traditional credit products like credit cards, car loans, or home loans from reputable lenders by evaluating payment history on </a:t>
            </a:r>
            <a:r>
              <a:rPr lang="en-US" b="1" i="1" dirty="0">
                <a:solidFill>
                  <a:srgbClr val="FF0000"/>
                </a:solidFill>
              </a:rPr>
              <a:t>nontraditional data</a:t>
            </a:r>
            <a:r>
              <a:rPr lang="en-US" b="1" dirty="0">
                <a:solidFill>
                  <a:srgbClr val="FF0000"/>
                </a:solidFill>
              </a:rPr>
              <a:t>, such as deposit account records, payday loan repayment records, and purchases made on payment plans. However unless creditors use this scoring</a:t>
            </a:r>
            <a:r>
              <a:rPr lang="en-US" b="1" baseline="0" dirty="0">
                <a:solidFill>
                  <a:srgbClr val="FF0000"/>
                </a:solidFill>
              </a:rPr>
              <a:t> method when decisioning loans then it is not going to have a big impact. </a:t>
            </a:r>
            <a:endParaRPr lang="en-US" b="1" dirty="0">
              <a:solidFill>
                <a:srgbClr val="FF0000"/>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https://www.experian.com/blogs/ask-experian/should-i-get-a-credit-builder-loan-or-a-secured-credit-card/</a:t>
            </a:r>
            <a:r>
              <a:rPr lang="en-US" dirty="0"/>
              <a:t> </a:t>
            </a:r>
          </a:p>
          <a:p>
            <a:endParaRPr lang="en-US" dirty="0"/>
          </a:p>
          <a:p>
            <a:pPr eaLnBrk="1" hangingPunct="1"/>
            <a:br>
              <a:rPr lang="en-US" b="1" i="1" dirty="0">
                <a:solidFill>
                  <a:srgbClr val="414141"/>
                </a:solidFill>
                <a:ea typeface="Arial Unicode MS" pitchFamily="34" charset="-128"/>
                <a:cs typeface="Arial Unicode MS" pitchFamily="34" charset="-128"/>
              </a:rPr>
            </a:br>
            <a:endParaRPr lang="en-US" dirty="0"/>
          </a:p>
          <a:p>
            <a:r>
              <a:rPr lang="en-US" b="1" dirty="0">
                <a:solidFill>
                  <a:srgbClr val="FF0000"/>
                </a:solidFill>
                <a:ea typeface="Arial Unicode MS" pitchFamily="34" charset="-128"/>
                <a:cs typeface="Arial Unicode MS" pitchFamily="34" charset="-128"/>
              </a:rPr>
              <a:t>HANDOUT:  FICO MISSTEPS AND THEIR IMPACT ON CREDIT SCORES </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10</a:t>
            </a:fld>
            <a:endParaRPr lang="en-US" dirty="0"/>
          </a:p>
        </p:txBody>
      </p:sp>
    </p:spTree>
    <p:extLst>
      <p:ext uri="{BB962C8B-B14F-4D97-AF65-F5344CB8AC3E}">
        <p14:creationId xmlns:p14="http://schemas.microsoft.com/office/powerpoint/2010/main" val="376493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152400"/>
            <a:ext cx="3317875" cy="1866900"/>
          </a:xfrm>
        </p:spPr>
      </p:sp>
      <p:sp>
        <p:nvSpPr>
          <p:cNvPr id="3" name="Notes Placeholder 2"/>
          <p:cNvSpPr>
            <a:spLocks noGrp="1"/>
          </p:cNvSpPr>
          <p:nvPr>
            <p:ph type="body" idx="1"/>
          </p:nvPr>
        </p:nvSpPr>
        <p:spPr>
          <a:xfrm>
            <a:off x="0" y="2057400"/>
            <a:ext cx="6858000" cy="6934200"/>
          </a:xfrm>
        </p:spPr>
        <p:txBody>
          <a:bodyPr>
            <a:noAutofit/>
          </a:bodyPr>
          <a:lstStyle/>
          <a:p>
            <a:pPr>
              <a:lnSpc>
                <a:spcPct val="80000"/>
              </a:lnSpc>
            </a:pPr>
            <a:r>
              <a:rPr lang="en-US" sz="1100" baseline="0" dirty="0"/>
              <a:t>So here is how your credit score is calculated:  </a:t>
            </a:r>
            <a:r>
              <a:rPr lang="en-US" sz="1100" i="1" baseline="0" dirty="0"/>
              <a:t>Go over chart.</a:t>
            </a:r>
          </a:p>
          <a:p>
            <a:pPr>
              <a:lnSpc>
                <a:spcPct val="80000"/>
              </a:lnSpc>
            </a:pPr>
            <a:endParaRPr lang="en-US" sz="1100" dirty="0"/>
          </a:p>
          <a:p>
            <a:pPr>
              <a:buFont typeface="Arial" pitchFamily="34" charset="0"/>
              <a:buChar char="•"/>
            </a:pPr>
            <a:r>
              <a:rPr lang="en-US" sz="1100" b="1" dirty="0"/>
              <a:t>Payment history (35% of score)  </a:t>
            </a:r>
            <a:r>
              <a:rPr lang="en-US" sz="1100" b="1" i="1" dirty="0"/>
              <a:t>Do you pay bills on time?  </a:t>
            </a:r>
          </a:p>
          <a:p>
            <a:pPr>
              <a:buFont typeface="Arial" pitchFamily="34" charset="0"/>
              <a:buNone/>
            </a:pPr>
            <a:r>
              <a:rPr lang="en-US" sz="1100" dirty="0"/>
              <a:t>Score</a:t>
            </a:r>
            <a:r>
              <a:rPr lang="en-US" sz="1100" baseline="0" dirty="0"/>
              <a:t> factors are weighed, recent activity will have a greater effect than older activity.   For instance, a 30-day late payment within the last 6 months will have a much greater impact than one that occurred 5 years ago.  It is extremely important to try to achieve an on-time payment record for the last 24 months span.  If you are having a challenging month, bear in mind that being 3 weeks late on a monthly payment may mean you have a late fee, but won’t be reflected on your credit file.  </a:t>
            </a:r>
            <a:endParaRPr lang="en-US" sz="1100" dirty="0"/>
          </a:p>
          <a:p>
            <a:pPr lvl="1"/>
            <a:endParaRPr lang="en-US" sz="1100" b="1" i="1" dirty="0"/>
          </a:p>
          <a:p>
            <a:pPr>
              <a:buFont typeface="Arial" pitchFamily="34" charset="0"/>
              <a:buChar char="•"/>
            </a:pPr>
            <a:r>
              <a:rPr lang="en-US" sz="1100" b="1" dirty="0"/>
              <a:t>Amounts owed to creditors (30%) </a:t>
            </a:r>
            <a:r>
              <a:rPr lang="en-US" sz="1100" b="1" i="1" dirty="0"/>
              <a:t>Do you owe a lot of money to a lot of people?</a:t>
            </a:r>
          </a:p>
          <a:p>
            <a:r>
              <a:rPr lang="en-US" sz="1100" dirty="0"/>
              <a:t>This</a:t>
            </a:r>
            <a:r>
              <a:rPr lang="en-US" sz="1100" baseline="0" dirty="0"/>
              <a:t> is sometimes referred to as your utilization ratio.  What your credit card balance is versus what you have in available credit.  In other words if your available credit line is $1000 and you have a balance of $500, then your utilization ratio is 50%. </a:t>
            </a:r>
            <a:r>
              <a:rPr lang="en-US" sz="1100" dirty="0"/>
              <a:t>We encourage members to stay</a:t>
            </a:r>
            <a:r>
              <a:rPr lang="en-US" sz="1100" baseline="0" dirty="0"/>
              <a:t> under 50% balance-to-limit utilization as a general guideline but to strive for a utilization ratio of around 30%.  Being close to your limit  may indicate that you are close to being overextended this is one of the most common score detractors that we see on a daily basis, even for members with high-end credit scores. </a:t>
            </a:r>
          </a:p>
          <a:p>
            <a:pPr lvl="1"/>
            <a:endParaRPr lang="en-US" sz="1100" b="1" i="1" dirty="0"/>
          </a:p>
          <a:p>
            <a:pPr>
              <a:buFont typeface="Arial" pitchFamily="34" charset="0"/>
              <a:buChar char="•"/>
            </a:pPr>
            <a:r>
              <a:rPr lang="en-US" sz="1100" b="1" dirty="0"/>
              <a:t>Length of credit history (15%) </a:t>
            </a:r>
            <a:r>
              <a:rPr lang="en-US" sz="1100" b="1" i="1" dirty="0"/>
              <a:t>How long have you had credit?</a:t>
            </a:r>
          </a:p>
          <a:p>
            <a:r>
              <a:rPr lang="en-US" sz="1100" dirty="0"/>
              <a:t>This is an important consideration when accepting balance transfer offers.  We advise that you retain accounts that you’ve had for a long time (generally more than 5 years).</a:t>
            </a:r>
            <a:r>
              <a:rPr lang="en-US" sz="1100" baseline="0" dirty="0"/>
              <a:t>  If you are concerned that you might not be self-disciplined to keep a credit card with a $0 balance, reduce the limit so that you are prevented from incurring excessive debt.  If you don’t use revolving credit within 6 months, it doesn’t contribute as much to your score.  We recommend that you use it every few months for one item and pay it off when you get the bill.  Beware of financial institutions that charge an annual fee for inactivity or failing to meet minimum finance charge levels.  </a:t>
            </a:r>
            <a:endParaRPr lang="en-US" sz="1100" dirty="0"/>
          </a:p>
          <a:p>
            <a:pPr lvl="1"/>
            <a:endParaRPr lang="en-US" sz="1100" i="1" dirty="0"/>
          </a:p>
          <a:p>
            <a:pPr>
              <a:buFont typeface="Arial" pitchFamily="34" charset="0"/>
              <a:buChar char="•"/>
            </a:pPr>
            <a:r>
              <a:rPr lang="en-US" sz="1100" b="1" dirty="0"/>
              <a:t>New credit (10%) </a:t>
            </a:r>
            <a:r>
              <a:rPr lang="en-US" sz="1100" b="1" i="1" dirty="0"/>
              <a:t>Are you increasing your debt obligations</a:t>
            </a:r>
            <a:r>
              <a:rPr lang="en-US" sz="1100" b="1" i="1" baseline="0" dirty="0"/>
              <a:t>  and searching for new credit?</a:t>
            </a:r>
          </a:p>
          <a:p>
            <a:r>
              <a:rPr lang="en-US" sz="1100" b="0" baseline="0" dirty="0"/>
              <a:t>Generally, an inquiry doesn’t make a huge impact on your score, it is more the effect of “excessive” inquiries.  One inquiry will lower your score a few points, but it rebounds quickly. </a:t>
            </a:r>
            <a:r>
              <a:rPr lang="en-US" sz="1100" dirty="0"/>
              <a:t>The effect of an inquiry, is </a:t>
            </a:r>
            <a:r>
              <a:rPr lang="en-US" sz="1100" dirty="0">
                <a:solidFill>
                  <a:srgbClr val="48A858"/>
                </a:solidFill>
              </a:rPr>
              <a:t>short-lived but it </a:t>
            </a:r>
            <a:r>
              <a:rPr lang="en-US" sz="1100" dirty="0"/>
              <a:t>is important to note that for someone with a high credit score, the inquiry will have a greater effect than to a person with a lower score. You </a:t>
            </a:r>
            <a:r>
              <a:rPr lang="en-US" sz="1100" b="0" baseline="0" dirty="0"/>
              <a:t>want to avoid having excessive inquiries within a 24-month timeframe.  </a:t>
            </a:r>
            <a:r>
              <a:rPr lang="en-US" sz="1100" b="0" baseline="0" dirty="0">
                <a:solidFill>
                  <a:srgbClr val="5AA947"/>
                </a:solidFill>
              </a:rPr>
              <a:t>Although</a:t>
            </a:r>
            <a:r>
              <a:rPr lang="en-US" sz="1100" dirty="0">
                <a:solidFill>
                  <a:srgbClr val="5AA947"/>
                </a:solidFill>
              </a:rPr>
              <a:t> as we mentioned earlier </a:t>
            </a:r>
            <a:r>
              <a:rPr lang="en-US" sz="1100" b="0" baseline="0" dirty="0">
                <a:solidFill>
                  <a:srgbClr val="5AA947"/>
                </a:solidFill>
              </a:rPr>
              <a:t>the credit bureaus do have a system where they combine multiple inquiries from certain sources to weigh as one inquiry: Mortgage, auto and student loan inquiries performed in a 30-day timeframe from numerous lenders will only count as one inquiry (per type).  </a:t>
            </a:r>
            <a:endParaRPr lang="en-US" sz="1100" b="0" strike="sngStrike" baseline="0" dirty="0"/>
          </a:p>
          <a:p>
            <a:pPr lvl="1"/>
            <a:r>
              <a:rPr lang="en-US" sz="1100" i="1" strike="sngStrike" baseline="0" dirty="0"/>
              <a:t>  </a:t>
            </a:r>
            <a:endParaRPr lang="en-US" sz="1100" i="1" strike="sngStrike" dirty="0"/>
          </a:p>
          <a:p>
            <a:pPr>
              <a:buFont typeface="Arial" pitchFamily="34" charset="0"/>
              <a:buChar char="•"/>
            </a:pPr>
            <a:r>
              <a:rPr lang="en-US" sz="1100" b="1" dirty="0"/>
              <a:t>Types of credit currently in use (10%)  </a:t>
            </a:r>
            <a:r>
              <a:rPr lang="en-US" sz="1100" b="1" i="1" dirty="0"/>
              <a:t>Do you have a “healthy mix”?                                                                                                       </a:t>
            </a:r>
            <a:r>
              <a:rPr lang="en-US" sz="1100" dirty="0"/>
              <a:t>Creditors want to see that you can use all kinds</a:t>
            </a:r>
            <a:r>
              <a:rPr lang="en-US" sz="1100" baseline="0" dirty="0"/>
              <a:t> of credit responsibly, not just credit cards.  Many people think that by staying away from credit cards, or paying cash for cars, they will have great credit.  It is important to understand that having great credit means you have demonstrated that you handle obligations in a positive manner.  Staying away from credit doesn’t prove anything.  As in any financial transactions, you must weigh the overall impact.  It will always be smart to avoid paying a finance charge, but there are ways you can utilize credit, minimizing the cost of the loan and maximizing the credit experience.  </a:t>
            </a:r>
            <a:endParaRPr lang="en-US" sz="1800" dirty="0"/>
          </a:p>
          <a:p>
            <a:endParaRPr lang="en-US" sz="1400" dirty="0"/>
          </a:p>
        </p:txBody>
      </p:sp>
      <p:sp>
        <p:nvSpPr>
          <p:cNvPr id="4" name="Slide Number Placeholder 3"/>
          <p:cNvSpPr>
            <a:spLocks noGrp="1"/>
          </p:cNvSpPr>
          <p:nvPr>
            <p:ph type="sldNum" sz="quarter" idx="10"/>
          </p:nvPr>
        </p:nvSpPr>
        <p:spPr/>
        <p:txBody>
          <a:bodyPr/>
          <a:lstStyle/>
          <a:p>
            <a:fld id="{801B9E11-2BC7-48A5-BB01-5B36B94A9399}" type="slidenum">
              <a:rPr lang="en-US" smtClean="0"/>
              <a:pPr/>
              <a:t>11</a:t>
            </a:fld>
            <a:endParaRPr lang="en-US" dirty="0"/>
          </a:p>
        </p:txBody>
      </p:sp>
    </p:spTree>
    <p:extLst>
      <p:ext uri="{BB962C8B-B14F-4D97-AF65-F5344CB8AC3E}">
        <p14:creationId xmlns:p14="http://schemas.microsoft.com/office/powerpoint/2010/main" val="292001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pay bills on time?</a:t>
            </a:r>
            <a:r>
              <a:rPr lang="en-US" b="1" i="1" dirty="0"/>
              <a:t> </a:t>
            </a:r>
            <a:r>
              <a:rPr lang="en-US" dirty="0"/>
              <a:t>35% of your score is made up of your</a:t>
            </a:r>
            <a:r>
              <a:rPr lang="en-US" b="1" i="1" dirty="0"/>
              <a:t> </a:t>
            </a:r>
            <a:r>
              <a:rPr lang="en-US" dirty="0"/>
              <a:t>payment history. Score factors are weighed, recent activity will have a greater effect than older activity.   For instance, a 30-day late payment within the last 6 months will have a much greater impact than one that occurred 5 years ago.  It is extremely important to try to achieve an on-time payment record for the last 24 months span.  If you are having a challenging month, bear in mind that being 3 weeks late on a monthly payment may mean you have a late fee, but won’t be reflected on your credit file.  </a:t>
            </a:r>
          </a:p>
        </p:txBody>
      </p:sp>
      <p:sp>
        <p:nvSpPr>
          <p:cNvPr id="4" name="Slide Number Placeholder 3"/>
          <p:cNvSpPr>
            <a:spLocks noGrp="1"/>
          </p:cNvSpPr>
          <p:nvPr>
            <p:ph type="sldNum" sz="quarter" idx="10"/>
          </p:nvPr>
        </p:nvSpPr>
        <p:spPr/>
        <p:txBody>
          <a:bodyPr/>
          <a:lstStyle/>
          <a:p>
            <a:fld id="{B4BD0A55-5A4B-4C90-ADDD-84EAB51B2850}" type="slidenum">
              <a:rPr lang="en-US" smtClean="0"/>
              <a:pPr/>
              <a:t>12</a:t>
            </a:fld>
            <a:endParaRPr lang="en-US" dirty="0"/>
          </a:p>
        </p:txBody>
      </p:sp>
    </p:spTree>
    <p:extLst>
      <p:ext uri="{BB962C8B-B14F-4D97-AF65-F5344CB8AC3E}">
        <p14:creationId xmlns:p14="http://schemas.microsoft.com/office/powerpoint/2010/main" val="935217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Do you owe a lot of money to a lot of people? 30% of your score is made up of the amounts you owe. This is sometimes referred to as your utilization ratio.  What your credit card balance is versus what you have in available credit.  In other words, if your available credit line is $1000 and you have a balance of $500, then your utilization ratio is 50%. We encourage members to stay under 50% balance-to-limit utilization as a general guideline but to strive for a utilization ratio of around 30%.  Being close to your limit may indicate that you are close to being overextended this is one of the most common score detractors that we see on a daily basis, even for members with high-end credit scores. </a:t>
            </a:r>
          </a:p>
          <a:p>
            <a:endParaRPr lang="en-US" dirty="0"/>
          </a:p>
          <a:p>
            <a:r>
              <a:rPr lang="en-US" sz="3200" dirty="0">
                <a:latin typeface="+mn-lt"/>
              </a:rPr>
              <a:t>Utilization ratio</a:t>
            </a:r>
          </a:p>
          <a:p>
            <a:pPr marL="557213" lvl="1" indent="-214313">
              <a:buFont typeface="Arial" panose="020B0604020202020204" pitchFamily="34" charset="0"/>
              <a:buChar char="•"/>
            </a:pPr>
            <a:r>
              <a:rPr lang="en-US" sz="2800" dirty="0">
                <a:latin typeface="+mn-lt"/>
              </a:rPr>
              <a:t>Ideal: 25-30%</a:t>
            </a:r>
          </a:p>
          <a:p>
            <a:endParaRPr lang="en-US" dirty="0"/>
          </a:p>
        </p:txBody>
      </p:sp>
      <p:sp>
        <p:nvSpPr>
          <p:cNvPr id="4" name="Slide Number Placeholder 3"/>
          <p:cNvSpPr>
            <a:spLocks noGrp="1"/>
          </p:cNvSpPr>
          <p:nvPr>
            <p:ph type="sldNum" sz="quarter" idx="10"/>
          </p:nvPr>
        </p:nvSpPr>
        <p:spPr/>
        <p:txBody>
          <a:bodyPr/>
          <a:lstStyle/>
          <a:p>
            <a:fld id="{B4BD0A55-5A4B-4C90-ADDD-84EAB51B2850}" type="slidenum">
              <a:rPr lang="en-US" smtClean="0"/>
              <a:pPr/>
              <a:t>13</a:t>
            </a:fld>
            <a:endParaRPr lang="en-US" dirty="0"/>
          </a:p>
        </p:txBody>
      </p:sp>
    </p:spTree>
    <p:extLst>
      <p:ext uri="{BB962C8B-B14F-4D97-AF65-F5344CB8AC3E}">
        <p14:creationId xmlns:p14="http://schemas.microsoft.com/office/powerpoint/2010/main" val="300153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dirty="0"/>
              <a:t>How long have you had credit? 15% of your score is made up of the length of your credit history. This is an important consideration when accepting balance transfer offers.  We advise that you retain accounts that you’ve had for a long time (generally more than 5 years).  If you are concerned that you might not be self-disciplined to keep a credit card with a $0 balance, reduce the limit so that you are prevented from incurring excessive debt.  If you don’t use revolving credit within 6 months, it doesn’t contribute as much to your score.  We recommend that you use it every few months for one item and pay it off when you get the bill.  Beware of financial institutions that charge an annual fee for inactivity or failing to meet minimum finance charge levels.  </a:t>
            </a:r>
          </a:p>
          <a:p>
            <a:endParaRPr lang="en-US" sz="3200" dirty="0">
              <a:latin typeface="+mn-lt"/>
            </a:endParaRPr>
          </a:p>
          <a:p>
            <a:r>
              <a:rPr lang="en-US" sz="3200" dirty="0">
                <a:latin typeface="+mn-lt"/>
              </a:rPr>
              <a:t>Before you cancel a card ask:  </a:t>
            </a:r>
          </a:p>
          <a:p>
            <a:pPr marL="557213" lvl="1" indent="-214313">
              <a:buFont typeface="Arial" panose="020B0604020202020204" pitchFamily="34" charset="0"/>
              <a:buChar char="•"/>
            </a:pPr>
            <a:r>
              <a:rPr lang="en-US" sz="2800" dirty="0">
                <a:latin typeface="+mn-lt"/>
              </a:rPr>
              <a:t>How does this impact my length of credit history?</a:t>
            </a:r>
          </a:p>
          <a:p>
            <a:pPr marL="557213" lvl="1" indent="-214313">
              <a:buFont typeface="Arial" panose="020B0604020202020204" pitchFamily="34" charset="0"/>
              <a:buChar char="•"/>
            </a:pPr>
            <a:r>
              <a:rPr lang="en-US" sz="2800" dirty="0">
                <a:latin typeface="+mn-lt"/>
              </a:rPr>
              <a:t>What will happen to my utilization ratio? </a:t>
            </a:r>
          </a:p>
          <a:p>
            <a:endParaRPr lang="en-US" dirty="0"/>
          </a:p>
        </p:txBody>
      </p:sp>
      <p:sp>
        <p:nvSpPr>
          <p:cNvPr id="4" name="Slide Number Placeholder 3"/>
          <p:cNvSpPr>
            <a:spLocks noGrp="1"/>
          </p:cNvSpPr>
          <p:nvPr>
            <p:ph type="sldNum" sz="quarter" idx="10"/>
          </p:nvPr>
        </p:nvSpPr>
        <p:spPr/>
        <p:txBody>
          <a:bodyPr/>
          <a:lstStyle/>
          <a:p>
            <a:fld id="{B4BD0A55-5A4B-4C90-ADDD-84EAB51B2850}" type="slidenum">
              <a:rPr lang="en-US" smtClean="0"/>
              <a:pPr/>
              <a:t>14</a:t>
            </a:fld>
            <a:endParaRPr lang="en-US" dirty="0"/>
          </a:p>
        </p:txBody>
      </p:sp>
    </p:spTree>
    <p:extLst>
      <p:ext uri="{BB962C8B-B14F-4D97-AF65-F5344CB8AC3E}">
        <p14:creationId xmlns:p14="http://schemas.microsoft.com/office/powerpoint/2010/main" val="320780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Do you have a “healthy mix”? 10% of your score is based on the types of credit you have. Creditors want to see that you can use all kinds of credit responsibly, not just credit cards.  Many people think that by staying away from credit cards, or paying cash for cars, they will have great credit.  It is important to understand that having great credit means you have demonstrated that you handle obligations in a positive manner.  Staying away from credit doesn’t prove anything.  As in any financial transactions, you must weigh the overall impact.  It will always be smart to avoid paying a finance charge, but there are ways you can utilize credit, minimizing the cost of the loan and maximizing the credit experience.  </a:t>
            </a:r>
          </a:p>
          <a:p>
            <a:endParaRPr lang="en-US" dirty="0"/>
          </a:p>
          <a:p>
            <a:r>
              <a:rPr lang="en-US" sz="1400" dirty="0">
                <a:latin typeface="+mn-lt"/>
              </a:rPr>
              <a:t>Variety helps</a:t>
            </a:r>
          </a:p>
          <a:p>
            <a:pPr marL="142875" indent="-257175">
              <a:buFont typeface="Arial" panose="020B0604020202020204" pitchFamily="34" charset="0"/>
              <a:buChar char="•"/>
            </a:pPr>
            <a:r>
              <a:rPr lang="en-US" sz="1200" dirty="0">
                <a:latin typeface="+mn-lt"/>
              </a:rPr>
              <a:t>Revolving </a:t>
            </a:r>
          </a:p>
          <a:p>
            <a:pPr marL="142875" indent="-257175">
              <a:buFont typeface="Arial" panose="020B0604020202020204" pitchFamily="34" charset="0"/>
              <a:buChar char="•"/>
            </a:pPr>
            <a:r>
              <a:rPr lang="en-US" sz="1200" dirty="0">
                <a:latin typeface="+mn-lt"/>
              </a:rPr>
              <a:t>Installment </a:t>
            </a:r>
          </a:p>
          <a:p>
            <a:endParaRPr lang="en-US" dirty="0"/>
          </a:p>
        </p:txBody>
      </p:sp>
      <p:sp>
        <p:nvSpPr>
          <p:cNvPr id="4" name="Slide Number Placeholder 3"/>
          <p:cNvSpPr>
            <a:spLocks noGrp="1"/>
          </p:cNvSpPr>
          <p:nvPr>
            <p:ph type="sldNum" sz="quarter" idx="10"/>
          </p:nvPr>
        </p:nvSpPr>
        <p:spPr/>
        <p:txBody>
          <a:bodyPr/>
          <a:lstStyle/>
          <a:p>
            <a:fld id="{B4BD0A55-5A4B-4C90-ADDD-84EAB51B2850}" type="slidenum">
              <a:rPr lang="en-US" smtClean="0"/>
              <a:pPr/>
              <a:t>15</a:t>
            </a:fld>
            <a:endParaRPr lang="en-US" dirty="0"/>
          </a:p>
        </p:txBody>
      </p:sp>
    </p:spTree>
    <p:extLst>
      <p:ext uri="{BB962C8B-B14F-4D97-AF65-F5344CB8AC3E}">
        <p14:creationId xmlns:p14="http://schemas.microsoft.com/office/powerpoint/2010/main" val="1361505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Do you have a “healthy mix”? 10% of your score is based on the types of credit you have. Creditors want to see that you can use all kinds of credit responsibly, not just credit cards.  Many people think that by staying away from credit cards, or paying cash for cars, they will have great credit.  It is important to understand that having great credit means you have demonstrated that you handle obligations in a positive manner.  Staying away from credit doesn’t prove anything.  As in any financial transactions, you must weigh the overall impact.  It will always be smart to avoid paying a finance charge, but there are ways you can utilize credit, minimizing the cost of the loan and maximizing the credit experience.  </a:t>
            </a:r>
          </a:p>
          <a:p>
            <a:endParaRPr lang="en-US" dirty="0"/>
          </a:p>
          <a:p>
            <a:r>
              <a:rPr lang="en-US" sz="1400" dirty="0">
                <a:latin typeface="+mn-lt"/>
              </a:rPr>
              <a:t>Variety helps</a:t>
            </a:r>
          </a:p>
          <a:p>
            <a:pPr marL="142875" indent="-257175">
              <a:buFont typeface="Arial" panose="020B0604020202020204" pitchFamily="34" charset="0"/>
              <a:buChar char="•"/>
            </a:pPr>
            <a:r>
              <a:rPr lang="en-US" sz="1200" dirty="0">
                <a:latin typeface="+mn-lt"/>
              </a:rPr>
              <a:t>Revolving </a:t>
            </a:r>
          </a:p>
          <a:p>
            <a:pPr marL="142875" indent="-257175">
              <a:buFont typeface="Arial" panose="020B0604020202020204" pitchFamily="34" charset="0"/>
              <a:buChar char="•"/>
            </a:pPr>
            <a:r>
              <a:rPr lang="en-US" sz="1200" dirty="0">
                <a:latin typeface="+mn-lt"/>
              </a:rPr>
              <a:t>Installment </a:t>
            </a:r>
          </a:p>
          <a:p>
            <a:endParaRPr lang="en-US" dirty="0"/>
          </a:p>
        </p:txBody>
      </p:sp>
      <p:sp>
        <p:nvSpPr>
          <p:cNvPr id="4" name="Slide Number Placeholder 3"/>
          <p:cNvSpPr>
            <a:spLocks noGrp="1"/>
          </p:cNvSpPr>
          <p:nvPr>
            <p:ph type="sldNum" sz="quarter" idx="10"/>
          </p:nvPr>
        </p:nvSpPr>
        <p:spPr/>
        <p:txBody>
          <a:bodyPr/>
          <a:lstStyle/>
          <a:p>
            <a:fld id="{B4BD0A55-5A4B-4C90-ADDD-84EAB51B2850}" type="slidenum">
              <a:rPr lang="en-US" smtClean="0"/>
              <a:pPr/>
              <a:t>16</a:t>
            </a:fld>
            <a:endParaRPr lang="en-US" dirty="0"/>
          </a:p>
        </p:txBody>
      </p:sp>
    </p:spTree>
    <p:extLst>
      <p:ext uri="{BB962C8B-B14F-4D97-AF65-F5344CB8AC3E}">
        <p14:creationId xmlns:p14="http://schemas.microsoft.com/office/powerpoint/2010/main" val="48455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114800"/>
          </a:xfrm>
        </p:spPr>
        <p:txBody>
          <a:bodyPr>
            <a:normAutofit/>
          </a:bodyPr>
          <a:lstStyle/>
          <a:p>
            <a:r>
              <a:rPr lang="en-US" sz="1300" dirty="0"/>
              <a:t>Your credit and your credit score may also influence other aspects of your life.  </a:t>
            </a:r>
          </a:p>
          <a:p>
            <a:endParaRPr lang="en-US" sz="1300" dirty="0"/>
          </a:p>
          <a:p>
            <a:r>
              <a:rPr lang="en-US" sz="1300" dirty="0"/>
              <a:t>If you are shopping for a</a:t>
            </a:r>
            <a:r>
              <a:rPr lang="en-US" sz="1300" baseline="0" dirty="0"/>
              <a:t>n apartment you may be charged more, or even denied a lease, if you have poor credit.  And if you find a place you may have difficulty obtaining utilities which means you may need a co-signor or large deposits to activate your services. </a:t>
            </a:r>
          </a:p>
          <a:p>
            <a:endParaRPr lang="en-US" sz="1300" baseline="0" dirty="0"/>
          </a:p>
          <a:p>
            <a:r>
              <a:rPr lang="en-US" sz="1300" baseline="0" dirty="0"/>
              <a:t>Your car insurance rates may also be impacted if you have poor credit.  Why is that and what does credit have to do with driving? </a:t>
            </a:r>
          </a:p>
          <a:p>
            <a:pPr>
              <a:buFont typeface="Arial" pitchFamily="34" charset="0"/>
              <a:buChar char="•"/>
            </a:pPr>
            <a:endParaRPr lang="en-US" sz="1300" baseline="0" dirty="0"/>
          </a:p>
          <a:p>
            <a:r>
              <a:rPr lang="en-US" sz="1300" baseline="0" dirty="0"/>
              <a:t>According to the Insurance Information Institute drivers with lower credit scores file 40% more claims, so  </a:t>
            </a:r>
            <a:r>
              <a:rPr lang="en-US" sz="1300" dirty="0"/>
              <a:t>"A consumer with bad credit is going to pay 20 to 50% more in auto insurance premiums than a person who has good credit," says Clarence Smith, former assistant vice-president at Conning &amp; Co. </a:t>
            </a:r>
          </a:p>
          <a:p>
            <a:endParaRPr lang="en-US" sz="1300" dirty="0"/>
          </a:p>
          <a:p>
            <a:r>
              <a:rPr lang="en-US" sz="1300" dirty="0"/>
              <a:t>On the other hand, having sparkling credit could land you lower rates.  Once</a:t>
            </a:r>
            <a:r>
              <a:rPr lang="en-US" sz="1300" baseline="0" dirty="0"/>
              <a:t> your credit begins to improve shop around for </a:t>
            </a:r>
            <a:r>
              <a:rPr lang="en-US" sz="1300" b="1" baseline="0" dirty="0"/>
              <a:t>better insurance rates</a:t>
            </a:r>
            <a:r>
              <a:rPr lang="en-US" sz="1300" b="1" dirty="0"/>
              <a:t> </a:t>
            </a:r>
            <a:r>
              <a:rPr lang="en-US" sz="1300" b="1" baseline="0" dirty="0"/>
              <a:t>and better loan rates</a:t>
            </a:r>
            <a:r>
              <a:rPr lang="en-US" sz="1300" baseline="0" dirty="0"/>
              <a:t>.   </a:t>
            </a:r>
            <a:endParaRPr lang="en-US" sz="1300" dirty="0"/>
          </a:p>
          <a:p>
            <a:endParaRPr lang="en-US" sz="1300"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17</a:t>
            </a:fld>
            <a:endParaRPr lang="en-US" dirty="0"/>
          </a:p>
        </p:txBody>
      </p:sp>
    </p:spTree>
    <p:extLst>
      <p:ext uri="{BB962C8B-B14F-4D97-AF65-F5344CB8AC3E}">
        <p14:creationId xmlns:p14="http://schemas.microsoft.com/office/powerpoint/2010/main" val="203000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596900" y="152400"/>
            <a:ext cx="5588000" cy="3143250"/>
          </a:xfrm>
          <a:ln/>
        </p:spPr>
      </p:sp>
      <p:sp>
        <p:nvSpPr>
          <p:cNvPr id="56323" name="Rectangle 3"/>
          <p:cNvSpPr>
            <a:spLocks noGrp="1" noChangeArrowheads="1"/>
          </p:cNvSpPr>
          <p:nvPr>
            <p:ph type="body" idx="1"/>
          </p:nvPr>
        </p:nvSpPr>
        <p:spPr>
          <a:xfrm>
            <a:off x="152400" y="3429000"/>
            <a:ext cx="6324600" cy="5029200"/>
          </a:xfrm>
          <a:noFill/>
          <a:ln/>
        </p:spPr>
        <p:txBody>
          <a:bodyPr>
            <a:normAutofit/>
          </a:bodyPr>
          <a:lstStyle/>
          <a:p>
            <a:pPr eaLnBrk="1" hangingPunct="1"/>
            <a:r>
              <a:rPr lang="en-US" dirty="0"/>
              <a:t>This slide demonstrates the significance and the financial impact that a lower credit score can have on your</a:t>
            </a:r>
            <a:r>
              <a:rPr lang="en-US" baseline="0" dirty="0"/>
              <a:t> bottom line</a:t>
            </a:r>
            <a:r>
              <a:rPr lang="en-US" dirty="0"/>
              <a:t>.  </a:t>
            </a:r>
          </a:p>
          <a:p>
            <a:pPr eaLnBrk="1" hangingPunct="1"/>
            <a:endParaRPr lang="en-US" dirty="0"/>
          </a:p>
          <a:p>
            <a:pPr eaLnBrk="1" hangingPunct="1"/>
            <a:r>
              <a:rPr lang="en-US" dirty="0"/>
              <a:t>This information was collected from the “Myfico.com” website. It has a great calculator that shows average rates paid for different types of loans, and it shows how a credit score impacts loan rates in various categories (auto,</a:t>
            </a:r>
            <a:r>
              <a:rPr lang="en-US" baseline="0" dirty="0"/>
              <a:t> mortgage, credit cards…)</a:t>
            </a:r>
            <a:endParaRPr lang="en-US" dirty="0"/>
          </a:p>
          <a:p>
            <a:pPr eaLnBrk="1" hangingPunct="1"/>
            <a:endParaRPr lang="en-US" dirty="0"/>
          </a:p>
          <a:p>
            <a:pPr eaLnBrk="1" hangingPunct="1"/>
            <a:r>
              <a:rPr lang="en-US" dirty="0"/>
              <a:t>In this example, someone with a</a:t>
            </a:r>
            <a:r>
              <a:rPr lang="en-US" baseline="0" dirty="0"/>
              <a:t> credit score in the “average” range of 690-719 will pay almost $4000 less for the exact same car than someone in the lower score/higher APR range.  Predatory lenders make it easy to finance vehicles for people in the lower score range, but they typically set loan rates from 18% - 33%!   If you were offered a 25% interest rate and wanted to keep your monthly payment at $350, you could only borrow $12,000.  Over 60 months, your finance charge would be almost as much as you initially borrowed: $9,134.78. </a:t>
            </a:r>
            <a:endParaRPr lang="en-US" dirty="0"/>
          </a:p>
          <a:p>
            <a:pPr eaLnBrk="1" hangingPunct="1"/>
            <a:r>
              <a:rPr lang="en-US" dirty="0"/>
              <a:t> </a:t>
            </a:r>
          </a:p>
          <a:p>
            <a:pPr eaLnBrk="1" hangingPunct="1"/>
            <a:r>
              <a:rPr lang="en-US" dirty="0"/>
              <a:t>And</a:t>
            </a:r>
            <a:r>
              <a:rPr lang="en-US" baseline="0" dirty="0"/>
              <a:t> t</a:t>
            </a:r>
            <a:r>
              <a:rPr lang="en-US" dirty="0"/>
              <a:t>his is just for one car loan. You’ll have more than one car and car loan in your lifetime.  And imagine the difference over a 30 year mortgage.  We’re talking possibly ten thousands of dollars!</a:t>
            </a:r>
          </a:p>
          <a:p>
            <a:pPr eaLnBrk="1" hangingPunct="1"/>
            <a:endParaRPr lang="en-US" b="1" dirty="0"/>
          </a:p>
          <a:p>
            <a:pPr eaLnBrk="1" hangingPunct="1"/>
            <a:r>
              <a:rPr lang="en-US" b="1" dirty="0"/>
              <a:t>Speaker Notes: </a:t>
            </a:r>
            <a:r>
              <a:rPr lang="en-US" b="0" dirty="0"/>
              <a:t>visit</a:t>
            </a:r>
            <a:r>
              <a:rPr lang="en-US" b="1" baseline="0" dirty="0"/>
              <a:t> </a:t>
            </a:r>
            <a:r>
              <a:rPr lang="en-US" dirty="0">
                <a:hlinkClick r:id="rId3"/>
              </a:rPr>
              <a:t>https://www.myfico.com/credit-education/calculators/loan-savings-calculator/</a:t>
            </a:r>
            <a:r>
              <a:rPr lang="en-US" b="1" dirty="0"/>
              <a:t> </a:t>
            </a:r>
            <a:r>
              <a:rPr lang="en-US" b="0" baseline="0" dirty="0"/>
              <a:t>to update the following content on this slide.</a:t>
            </a:r>
          </a:p>
          <a:p>
            <a:r>
              <a:rPr lang="en-US" i="1" kern="1200" dirty="0">
                <a:solidFill>
                  <a:schemeClr val="tx1"/>
                </a:solidFill>
                <a:latin typeface="+mn-lt"/>
                <a:ea typeface="+mn-ea"/>
                <a:cs typeface="+mn-cs"/>
              </a:rPr>
              <a:t>FICO Score</a:t>
            </a:r>
            <a:endParaRPr lang="en-US" kern="1200" dirty="0">
              <a:solidFill>
                <a:schemeClr val="tx1"/>
              </a:solidFill>
              <a:latin typeface="+mn-lt"/>
              <a:ea typeface="+mn-ea"/>
              <a:cs typeface="+mn-cs"/>
            </a:endParaRPr>
          </a:p>
          <a:p>
            <a:r>
              <a:rPr lang="en-US" i="1" kern="1200" dirty="0">
                <a:solidFill>
                  <a:schemeClr val="tx1"/>
                </a:solidFill>
                <a:latin typeface="+mn-lt"/>
                <a:ea typeface="+mn-ea"/>
                <a:cs typeface="+mn-cs"/>
              </a:rPr>
              <a:t>APR</a:t>
            </a:r>
            <a:endParaRPr lang="en-US" kern="1200" dirty="0">
              <a:solidFill>
                <a:schemeClr val="tx1"/>
              </a:solidFill>
              <a:latin typeface="+mn-lt"/>
              <a:ea typeface="+mn-ea"/>
              <a:cs typeface="+mn-cs"/>
            </a:endParaRPr>
          </a:p>
          <a:p>
            <a:r>
              <a:rPr lang="en-US" i="1" kern="1200" dirty="0">
                <a:solidFill>
                  <a:schemeClr val="tx1"/>
                </a:solidFill>
                <a:latin typeface="+mn-lt"/>
                <a:ea typeface="+mn-ea"/>
                <a:cs typeface="+mn-cs"/>
              </a:rPr>
              <a:t>Monthly Payment</a:t>
            </a:r>
            <a:endParaRPr lang="en-US" kern="1200" dirty="0">
              <a:solidFill>
                <a:schemeClr val="tx1"/>
              </a:solidFill>
              <a:latin typeface="+mn-lt"/>
              <a:ea typeface="+mn-ea"/>
              <a:cs typeface="+mn-cs"/>
            </a:endParaRPr>
          </a:p>
          <a:p>
            <a:r>
              <a:rPr lang="en-US" i="1" kern="1200" dirty="0">
                <a:solidFill>
                  <a:schemeClr val="tx1"/>
                </a:solidFill>
                <a:latin typeface="+mn-lt"/>
                <a:ea typeface="+mn-ea"/>
                <a:cs typeface="+mn-cs"/>
              </a:rPr>
              <a:t>Finance Charge</a:t>
            </a:r>
            <a:endParaRPr lang="en-US" kern="1200" dirty="0">
              <a:solidFill>
                <a:schemeClr val="tx1"/>
              </a:solidFill>
              <a:latin typeface="+mn-lt"/>
              <a:ea typeface="+mn-ea"/>
              <a:cs typeface="+mn-cs"/>
            </a:endParaRPr>
          </a:p>
          <a:p>
            <a:r>
              <a:rPr lang="en-US" i="1" kern="1200" dirty="0">
                <a:solidFill>
                  <a:schemeClr val="tx1"/>
                </a:solidFill>
                <a:latin typeface="+mn-lt"/>
                <a:ea typeface="+mn-ea"/>
                <a:cs typeface="+mn-cs"/>
              </a:rPr>
              <a:t> </a:t>
            </a:r>
            <a:endParaRPr lang="en-US" kern="1200" dirty="0">
              <a:solidFill>
                <a:schemeClr val="tx1"/>
              </a:solidFill>
              <a:latin typeface="+mn-lt"/>
              <a:ea typeface="+mn-ea"/>
              <a:cs typeface="+mn-cs"/>
            </a:endParaRPr>
          </a:p>
          <a:p>
            <a:r>
              <a:rPr lang="en-US" i="1" kern="1200" dirty="0">
                <a:solidFill>
                  <a:schemeClr val="tx1"/>
                </a:solidFill>
                <a:latin typeface="+mn-lt"/>
                <a:ea typeface="+mn-ea"/>
                <a:cs typeface="+mn-cs"/>
              </a:rPr>
              <a:t> </a:t>
            </a:r>
            <a:endParaRPr lang="en-US" kern="1200" dirty="0">
              <a:solidFill>
                <a:schemeClr val="tx1"/>
              </a:solidFill>
              <a:latin typeface="+mn-lt"/>
              <a:ea typeface="+mn-ea"/>
              <a:cs typeface="+mn-cs"/>
            </a:endParaRPr>
          </a:p>
          <a:p>
            <a:r>
              <a:rPr lang="en-US" i="1" kern="1200" dirty="0">
                <a:solidFill>
                  <a:schemeClr val="tx1"/>
                </a:solidFill>
                <a:latin typeface="+mn-lt"/>
                <a:ea typeface="+mn-ea"/>
                <a:cs typeface="+mn-cs"/>
              </a:rPr>
              <a:t> </a:t>
            </a:r>
            <a:endParaRPr lang="en-US" kern="1200" dirty="0">
              <a:solidFill>
                <a:schemeClr val="tx1"/>
              </a:solidFill>
              <a:latin typeface="+mn-lt"/>
              <a:ea typeface="+mn-ea"/>
              <a:cs typeface="+mn-cs"/>
            </a:endParaRPr>
          </a:p>
          <a:p>
            <a:r>
              <a:rPr lang="en-US" i="1" kern="1200" dirty="0">
                <a:solidFill>
                  <a:schemeClr val="tx1"/>
                </a:solidFill>
                <a:latin typeface="+mn-lt"/>
                <a:ea typeface="+mn-ea"/>
                <a:cs typeface="+mn-cs"/>
              </a:rPr>
              <a:t> </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DD7338-9A44-4812-B558-8FE37528818A}" type="slidenum">
              <a:rPr lang="en-US" smtClean="0"/>
              <a:pPr/>
              <a:t>18</a:t>
            </a:fld>
            <a:endParaRPr lang="en-US" dirty="0"/>
          </a:p>
        </p:txBody>
      </p:sp>
    </p:spTree>
    <p:extLst>
      <p:ext uri="{BB962C8B-B14F-4D97-AF65-F5344CB8AC3E}">
        <p14:creationId xmlns:p14="http://schemas.microsoft.com/office/powerpoint/2010/main" val="355970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r>
              <a:rPr lang="en-US" sz="1800" b="1" dirty="0"/>
              <a:t>*Updated slide to come from Cassandra</a:t>
            </a:r>
          </a:p>
          <a:p>
            <a:pPr eaLnBrk="1" hangingPunct="1"/>
            <a:endParaRPr lang="en-US" sz="1000" b="0" dirty="0"/>
          </a:p>
          <a:p>
            <a:pPr eaLnBrk="1" hangingPunct="1"/>
            <a:r>
              <a:rPr lang="en-US" sz="1000" b="0" dirty="0"/>
              <a:t>So</a:t>
            </a:r>
            <a:r>
              <a:rPr lang="en-US" sz="1000" b="0" baseline="0" dirty="0"/>
              <a:t> as you can see it is very important to build and maintain a strong credit score.  At the top of the list to help your score is of course to pay all of your bills on time!  Set up payment reminders and alerts and utilize online bill pay to help.  </a:t>
            </a:r>
          </a:p>
          <a:p>
            <a:pPr eaLnBrk="1" hangingPunct="1"/>
            <a:endParaRPr lang="en-US" sz="1000" b="0" baseline="0" dirty="0"/>
          </a:p>
          <a:p>
            <a:pPr eaLnBrk="1" hangingPunct="1"/>
            <a:r>
              <a:rPr lang="en-US" sz="1000" b="0" baseline="0" dirty="0"/>
              <a:t>The next best thing you can do is to pay down your debt.  This will not only help you save money by reducing the amount of interest you pay, but it will give your credit score a boost as well.  </a:t>
            </a:r>
          </a:p>
          <a:p>
            <a:pPr eaLnBrk="1" hangingPunct="1"/>
            <a:endParaRPr lang="en-US" sz="1000" b="1" dirty="0"/>
          </a:p>
          <a:p>
            <a:pPr eaLnBrk="1" hangingPunct="1">
              <a:buFontTx/>
              <a:buNone/>
            </a:pPr>
            <a:r>
              <a:rPr lang="en-US" sz="1000" dirty="0"/>
              <a:t>A common misconception about credit scores is that you should close old accounts. Doing so, however, could lower your credit score.  Recall our earlier discussion on utilization ratios and the length of credit history. </a:t>
            </a:r>
            <a:r>
              <a:rPr lang="en-US" sz="1000" baseline="0" dirty="0"/>
              <a:t> </a:t>
            </a:r>
            <a:r>
              <a:rPr lang="en-US" sz="1000" dirty="0"/>
              <a:t>A good rule of thumb is to close old accounts only if you don’t plan to apply for a loan within the next few months. And then close department store accounts and new cards first.</a:t>
            </a:r>
          </a:p>
          <a:p>
            <a:pPr eaLnBrk="1" hangingPunct="1">
              <a:buFontTx/>
              <a:buChar char="•"/>
            </a:pPr>
            <a:endParaRPr lang="en-US" sz="1000" dirty="0"/>
          </a:p>
          <a:p>
            <a:pPr eaLnBrk="1" hangingPunct="1">
              <a:buFontTx/>
              <a:buNone/>
            </a:pPr>
            <a:r>
              <a:rPr lang="en-US" sz="1000" dirty="0"/>
              <a:t>Also,</a:t>
            </a:r>
            <a:r>
              <a:rPr lang="en-US" sz="1000" baseline="0" dirty="0"/>
              <a:t>  be a no-signor not a co-signor.  Usually </a:t>
            </a:r>
            <a:r>
              <a:rPr lang="en-US" sz="1000" dirty="0"/>
              <a:t>a person needs a co-signor for a reason</a:t>
            </a:r>
            <a:r>
              <a:rPr lang="en-US" sz="1000" baseline="0" dirty="0"/>
              <a:t> so </a:t>
            </a:r>
            <a:r>
              <a:rPr lang="en-US" sz="1000" dirty="0"/>
              <a:t>think twice about taking on someone else's debt.  Because</a:t>
            </a:r>
            <a:r>
              <a:rPr lang="en-US" sz="1000" baseline="0" dirty="0"/>
              <a:t> o</a:t>
            </a:r>
            <a:r>
              <a:rPr lang="en-US" sz="1000" dirty="0"/>
              <a:t>nce you are a co-signor you are equally responsible for those bills!!! If you MUST be a co-applicant or co-signer, our advice is don’t ever assume “no news is good news”.  Often</a:t>
            </a:r>
            <a:r>
              <a:rPr lang="en-US" sz="1000" baseline="0" dirty="0"/>
              <a:t> co-applicants find out about a missed payment when it has already affected their credit.  We encourage you to check behind your applicant each month to make sure the loan payment is up-to-date, or set an alert if the payment is one day late.  </a:t>
            </a:r>
          </a:p>
          <a:p>
            <a:pPr eaLnBrk="1" hangingPunct="1">
              <a:buFontTx/>
              <a:buNone/>
            </a:pPr>
            <a:endParaRPr lang="en-US" sz="1000" baseline="0" dirty="0"/>
          </a:p>
          <a:p>
            <a:pPr eaLnBrk="1" hangingPunct="1">
              <a:buFontTx/>
              <a:buNone/>
            </a:pPr>
            <a:r>
              <a:rPr lang="en-US" sz="1000" baseline="0" dirty="0"/>
              <a:t>Help your children build credit.  Often, parents obtain a small loan for their teen’s first car.  If you get the loan in your name, and add your son/daughter as a co-applicant, they will benefit from the credit experience.  Be sure to have the payments automatically deducted to ensure a perfect payment record.</a:t>
            </a:r>
            <a:r>
              <a:rPr lang="en-US" sz="1000" dirty="0"/>
              <a:t> </a:t>
            </a:r>
          </a:p>
          <a:p>
            <a:pPr eaLnBrk="1" hangingPunct="1">
              <a:buFontTx/>
              <a:buNone/>
            </a:pPr>
            <a:endParaRPr lang="en-US" sz="1000" dirty="0"/>
          </a:p>
          <a:p>
            <a:pPr eaLnBrk="1" hangingPunct="1">
              <a:buFontTx/>
              <a:buNone/>
            </a:pPr>
            <a:r>
              <a:rPr lang="en-US" sz="1000" dirty="0"/>
              <a:t>Believe it or not unpaid library fines </a:t>
            </a:r>
            <a:r>
              <a:rPr lang="en-US" sz="1000" i="1" dirty="0"/>
              <a:t>can</a:t>
            </a:r>
            <a:r>
              <a:rPr lang="en-US" sz="1000" dirty="0"/>
              <a:t> work against you if they’re reported to a credit reporting agency. The amount of the unpaid balance doesn’t matter—what matters is that you haven’t paid a bill, and that’s what potential lenders view negatively.</a:t>
            </a:r>
          </a:p>
          <a:p>
            <a:pPr eaLnBrk="1" hangingPunct="1"/>
            <a:endParaRPr lang="en-US" altLang="en-US" sz="1000" dirty="0">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75106-AA5A-403C-9CA7-8B3A0A85AB28}" type="slidenum">
              <a:rPr lang="en-US" altLang="en-US" smtClean="0">
                <a:latin typeface="Calibri" panose="020F0502020204030204" pitchFamily="34" charset="0"/>
              </a:rPr>
              <a:pPr/>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716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 </a:t>
            </a:r>
            <a:r>
              <a:rPr lang="en-US" dirty="0">
                <a:solidFill>
                  <a:srgbClr val="FF0000"/>
                </a:solidFill>
              </a:rPr>
              <a:t>Financial Education Committee of the Virginia Credit Union League </a:t>
            </a:r>
            <a:r>
              <a:rPr lang="en-US" sz="900" dirty="0"/>
              <a:t>believes in furthering credit unions’ social mission by aiding our communities and offering a hand up to individuals in need.</a:t>
            </a:r>
          </a:p>
          <a:p>
            <a:endParaRPr lang="en-US" sz="900" dirty="0"/>
          </a:p>
          <a:p>
            <a:r>
              <a:rPr lang="en-US" sz="900" dirty="0"/>
              <a:t>Through the SMART Credit</a:t>
            </a:r>
            <a:r>
              <a:rPr lang="en-US" sz="900" baseline="0" dirty="0"/>
              <a:t> Check Campaign Virginia credit unions want to remind you to check your credit report periodically for errors and for warning signs of identity theft that could lower your credit score and hurt your bottom line.  We also want you to have the knowledge to help you improve your credit and your overall financial fitness.</a:t>
            </a:r>
            <a:endParaRPr lang="en-US" sz="900" dirty="0"/>
          </a:p>
        </p:txBody>
      </p:sp>
      <p:sp>
        <p:nvSpPr>
          <p:cNvPr id="4" name="Slide Number Placeholder 3"/>
          <p:cNvSpPr>
            <a:spLocks noGrp="1"/>
          </p:cNvSpPr>
          <p:nvPr>
            <p:ph type="sldNum" sz="quarter" idx="5"/>
          </p:nvPr>
        </p:nvSpPr>
        <p:spPr/>
        <p:txBody>
          <a:bodyPr/>
          <a:lstStyle/>
          <a:p>
            <a:fld id="{AA590FEB-7782-604D-8C26-0A95558DBC48}" type="slidenum">
              <a:rPr lang="en-US" smtClean="0"/>
              <a:t>2</a:t>
            </a:fld>
            <a:endParaRPr lang="en-US" dirty="0"/>
          </a:p>
        </p:txBody>
      </p:sp>
    </p:spTree>
    <p:extLst>
      <p:ext uri="{BB962C8B-B14F-4D97-AF65-F5344CB8AC3E}">
        <p14:creationId xmlns:p14="http://schemas.microsoft.com/office/powerpoint/2010/main" val="50020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114800"/>
          </a:xfrm>
        </p:spPr>
        <p:txBody>
          <a:bodyPr>
            <a:normAutofit fontScale="92500" lnSpcReduction="20000"/>
          </a:bodyPr>
          <a:lstStyle/>
          <a:p>
            <a:pPr eaLnBrk="1" hangingPunct="1"/>
            <a:endParaRPr lang="en-US" altLang="en-US" sz="1200" b="1" dirty="0">
              <a:latin typeface="Arial" panose="020B0604020202020204" pitchFamily="34" charset="0"/>
            </a:endParaRPr>
          </a:p>
          <a:p>
            <a:pPr eaLnBrk="1" hangingPunct="1"/>
            <a:r>
              <a:rPr lang="en-US" sz="1200" b="0" dirty="0"/>
              <a:t>So</a:t>
            </a:r>
            <a:r>
              <a:rPr lang="en-US" sz="1200" b="0" baseline="0" dirty="0"/>
              <a:t> as you can see it is very important to build and maintain a strong credit score.  At the top of the list to help your score is of course to pay all of your bills on time!  Set up payment reminders and alerts and utilize online bill pay to help.  </a:t>
            </a:r>
          </a:p>
          <a:p>
            <a:pPr eaLnBrk="1" hangingPunct="1"/>
            <a:endParaRPr lang="en-US" sz="1200" b="0" baseline="0" dirty="0"/>
          </a:p>
          <a:p>
            <a:pPr eaLnBrk="1" hangingPunct="1"/>
            <a:r>
              <a:rPr lang="en-US" sz="1200" b="0" baseline="0" dirty="0"/>
              <a:t>The next best thing you can do is to pay down your debt.  This will not only help you save money by reducing the amount of interest you pay, but it will give your credit score a boost as well.  </a:t>
            </a:r>
          </a:p>
          <a:p>
            <a:pPr eaLnBrk="1" hangingPunct="1"/>
            <a:endParaRPr lang="en-US" sz="1200" b="1" dirty="0"/>
          </a:p>
          <a:p>
            <a:pPr eaLnBrk="1" hangingPunct="1">
              <a:buFontTx/>
              <a:buNone/>
            </a:pPr>
            <a:r>
              <a:rPr lang="en-US" sz="1200" dirty="0"/>
              <a:t>A common misconception about credit scores is that you should close old accounts. Doing so, however, could lower your credit score.  Recall our earlier discussion on utilization ratios and the length of credit history. </a:t>
            </a:r>
            <a:r>
              <a:rPr lang="en-US" sz="1200" baseline="0" dirty="0"/>
              <a:t> </a:t>
            </a:r>
            <a:r>
              <a:rPr lang="en-US" sz="1200" dirty="0"/>
              <a:t>A good rule of thumb is to close old accounts only if you don’t plan to apply for a loan within the next few months. And then close department store accounts and new cards first.</a:t>
            </a:r>
          </a:p>
          <a:p>
            <a:pPr eaLnBrk="1" hangingPunct="1">
              <a:buFontTx/>
              <a:buChar char="•"/>
            </a:pPr>
            <a:endParaRPr lang="en-US" sz="1200" dirty="0"/>
          </a:p>
          <a:p>
            <a:pPr eaLnBrk="1" hangingPunct="1">
              <a:buFontTx/>
              <a:buNone/>
            </a:pPr>
            <a:r>
              <a:rPr lang="en-US" sz="1200" dirty="0"/>
              <a:t>Also,</a:t>
            </a:r>
            <a:r>
              <a:rPr lang="en-US" sz="1200" baseline="0" dirty="0"/>
              <a:t>  be a no-signor not a co-signor.  Usually </a:t>
            </a:r>
            <a:r>
              <a:rPr lang="en-US" sz="1200" dirty="0"/>
              <a:t>a person needs a co-signor for a reason</a:t>
            </a:r>
            <a:r>
              <a:rPr lang="en-US" sz="1200" baseline="0" dirty="0"/>
              <a:t> so </a:t>
            </a:r>
            <a:r>
              <a:rPr lang="en-US" sz="1200" dirty="0"/>
              <a:t>think twice about taking on someone else's debt.  Because</a:t>
            </a:r>
            <a:r>
              <a:rPr lang="en-US" sz="1200" baseline="0" dirty="0"/>
              <a:t> o</a:t>
            </a:r>
            <a:r>
              <a:rPr lang="en-US" sz="1200" dirty="0"/>
              <a:t>nce you are a co-signor you are equally responsible for those bills!!! If you MUST be a co-applicant or co-signer, our advice is don’t ever assume “no news is good news”.  Often</a:t>
            </a:r>
            <a:r>
              <a:rPr lang="en-US" sz="1200" baseline="0" dirty="0"/>
              <a:t> co-applicants find out about a missed payment when it has already affected their credit.  We encourage you to check behind your applicant each month to make sure the loan payment is up-to-date, or set an alert if the payment is one day late.  </a:t>
            </a:r>
          </a:p>
          <a:p>
            <a:pPr eaLnBrk="1" hangingPunct="1">
              <a:buFontTx/>
              <a:buNone/>
            </a:pPr>
            <a:endParaRPr lang="en-US" sz="1200" baseline="0" dirty="0"/>
          </a:p>
          <a:p>
            <a:pPr eaLnBrk="1" hangingPunct="1">
              <a:buFontTx/>
              <a:buNone/>
            </a:pPr>
            <a:r>
              <a:rPr lang="en-US" sz="1200" baseline="0" dirty="0"/>
              <a:t>Help your children build credit.  Often, parents obtain a small loan for their teen’s first car.  If you get the loan in your name, and add your son/daughter as a co-applicant, they will benefit from the credit experience.  Be sure to have the payments automatically deducted to ensure a perfect payment record.</a:t>
            </a:r>
            <a:r>
              <a:rPr lang="en-US" sz="1200" dirty="0"/>
              <a:t> </a:t>
            </a:r>
          </a:p>
          <a:p>
            <a:pPr eaLnBrk="1" hangingPunct="1">
              <a:buFontTx/>
              <a:buNone/>
            </a:pPr>
            <a:endParaRPr lang="en-US" sz="1200" dirty="0"/>
          </a:p>
          <a:p>
            <a:pPr eaLnBrk="1" hangingPunct="1">
              <a:buFontTx/>
              <a:buNone/>
            </a:pPr>
            <a:r>
              <a:rPr lang="en-US" sz="1200" dirty="0"/>
              <a:t>Believe it or not unpaid library fines </a:t>
            </a:r>
            <a:r>
              <a:rPr lang="en-US" sz="1200" i="1" dirty="0"/>
              <a:t>can</a:t>
            </a:r>
            <a:r>
              <a:rPr lang="en-US" sz="1200" dirty="0"/>
              <a:t> work against you if they’re reported to a credit reporting agency. The amount of the unpaid balance doesn’t matter—what matters is that you haven’t paid a bill, and that’s what potential lenders view negatively.</a:t>
            </a:r>
          </a:p>
          <a:p>
            <a:pPr eaLnBrk="1" hangingPunct="1"/>
            <a:endParaRPr lang="en-US" sz="1200" b="1" dirty="0"/>
          </a:p>
          <a:p>
            <a:endParaRPr lang="en-US" sz="1200" dirty="0"/>
          </a:p>
          <a:p>
            <a:pPr eaLnBrk="1" hangingPunct="1"/>
            <a:endParaRPr lang="en-US" altLang="en-US" sz="1200" b="1" dirty="0">
              <a:latin typeface="Arial" panose="020B0604020202020204" pitchFamily="34" charset="0"/>
            </a:endParaRPr>
          </a:p>
          <a:p>
            <a:pPr eaLnBrk="1" hangingPunct="1"/>
            <a:endParaRPr lang="en-US" altLang="en-US" sz="14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4DD7338-9A44-4812-B558-8FE37528818A}" type="slidenum">
              <a:rPr lang="en-US" smtClean="0"/>
              <a:pPr/>
              <a:t>20</a:t>
            </a:fld>
            <a:endParaRPr lang="en-US" dirty="0"/>
          </a:p>
        </p:txBody>
      </p:sp>
    </p:spTree>
    <p:extLst>
      <p:ext uri="{BB962C8B-B14F-4D97-AF65-F5344CB8AC3E}">
        <p14:creationId xmlns:p14="http://schemas.microsoft.com/office/powerpoint/2010/main" val="334791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6096000" cy="3429000"/>
          </a:xfrm>
        </p:spPr>
      </p:sp>
      <p:sp>
        <p:nvSpPr>
          <p:cNvPr id="3" name="Notes Placeholder 2"/>
          <p:cNvSpPr>
            <a:spLocks noGrp="1"/>
          </p:cNvSpPr>
          <p:nvPr>
            <p:ph type="body" idx="1"/>
          </p:nvPr>
        </p:nvSpPr>
        <p:spPr>
          <a:xfrm>
            <a:off x="228600" y="3962400"/>
            <a:ext cx="6400800" cy="5029200"/>
          </a:xfrm>
        </p:spPr>
        <p:txBody>
          <a:bodyPr>
            <a:normAutofit fontScale="70000" lnSpcReduction="20000"/>
          </a:bodyPr>
          <a:lstStyle/>
          <a:p>
            <a:r>
              <a:rPr lang="en-US" sz="1500" dirty="0"/>
              <a:t>To</a:t>
            </a:r>
            <a:r>
              <a:rPr lang="en-US" sz="1500" baseline="0" dirty="0"/>
              <a:t> improve your credit score if you have had some setbacks can be challenging, but it can be accomplished if you are persistent and follow some of these guidelines:   </a:t>
            </a:r>
          </a:p>
          <a:p>
            <a:endParaRPr lang="en-US" sz="1500" baseline="0" dirty="0"/>
          </a:p>
          <a:p>
            <a:r>
              <a:rPr lang="en-US" sz="1500" baseline="0" dirty="0"/>
              <a:t>First check for and correct any mistakes on your credit report.  Next clean any negative reports, contact your lenders to see if you can negotiate a payment plan to bring accounts current or payoff accounts.  </a:t>
            </a:r>
            <a:r>
              <a:rPr lang="en-US" sz="1500" dirty="0"/>
              <a:t>As we mentioned earlier you can also contact the creditor directly to request a more favorable reporting status.  U</a:t>
            </a:r>
            <a:r>
              <a:rPr lang="en-US" sz="1500" baseline="0" dirty="0"/>
              <a:t>tilize the Sample</a:t>
            </a:r>
            <a:r>
              <a:rPr lang="en-US" sz="1500" dirty="0"/>
              <a:t> Creditor Status Change Request Letter as a guideline for completing your own request.  </a:t>
            </a:r>
            <a:endParaRPr lang="en-US" sz="1500" baseline="0" dirty="0"/>
          </a:p>
          <a:p>
            <a:endParaRPr lang="en-US" sz="1500" baseline="0" dirty="0"/>
          </a:p>
          <a:p>
            <a:r>
              <a:rPr lang="en-US" sz="1500" baseline="0" dirty="0"/>
              <a:t>Just as you would to build credit, you need to pay all bills on time every time to help you begin to improve your credit.   </a:t>
            </a:r>
          </a:p>
          <a:p>
            <a:endParaRPr lang="en-US" sz="1500" baseline="0" dirty="0"/>
          </a:p>
          <a:p>
            <a:r>
              <a:rPr lang="en-US" sz="1500" baseline="0" dirty="0"/>
              <a:t>To begin a sound strategy for paying down debt you must develop a budget and determine where your money is currently going and what changes you might be able to make so you can focus on paying extra money towards your debt.  See if a debt consolidation loan might help by lowering your rates and giving you a fixed payment and timeline.  In the meantime- STOP ACCUMULATING DEBT!!  </a:t>
            </a:r>
          </a:p>
          <a:p>
            <a:endParaRPr lang="en-US" sz="1500" baseline="0" dirty="0"/>
          </a:p>
          <a:p>
            <a:r>
              <a:rPr lang="en-US" sz="1500" baseline="0" dirty="0"/>
              <a:t>You might also consider applying for a credit union secured credit card where you use cash collateral to secure a credit card.  Then you use the card and pay it on time each month and it adds a positive report to your credit bureau.  A secured credit card can be a great way to both build credit and improve your credit score.  </a:t>
            </a:r>
            <a:r>
              <a:rPr lang="en-US" sz="1600" baseline="0" dirty="0"/>
              <a:t>However, it takes a lot of positive information to outweigh the effects of negative information, it is not matched one-for-one.  It is very important to pay delinquent credit obligations off quickly as you apply credit building techniques, because if you simply obtain a secured credit card hoping that will improve your score, it won’t help much. </a:t>
            </a:r>
            <a:endParaRPr lang="en-US" sz="1500" baseline="0" dirty="0"/>
          </a:p>
          <a:p>
            <a:endParaRPr lang="en-US" sz="15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a:t>Do not confuse a secure credit card with the pre loaded or gift cards that you can buy at grocery stores.  These types of cards usually do not report on your credit bureau and will not help you build or improve your credit.  </a:t>
            </a:r>
          </a:p>
          <a:p>
            <a:endParaRPr lang="en-US" sz="1500" b="1" baseline="0" dirty="0"/>
          </a:p>
          <a:p>
            <a:r>
              <a:rPr lang="en-US" sz="1500" b="1" baseline="0" dirty="0"/>
              <a:t>Speaker Notes:  Vary this verbiage based on your CU products and policies.  </a:t>
            </a:r>
          </a:p>
          <a:p>
            <a:r>
              <a:rPr lang="en-US" sz="1500" i="1" baseline="0" dirty="0"/>
              <a:t>For example some credit unions offer savings/certificate secured loans.  These loans are more easily approved, because you are using your own money as collateral.  Additionally, these loans are priced lower than the best rate someone with excellent credit could get on an unsecured personal loan.  Someone who is credit challenged can use this as a way to build a positive credit reference along with addressing their derogatory information.  So, if you normally get a tax refund and use that money to catch up on bills, use it as a credit improvement strategy. </a:t>
            </a:r>
          </a:p>
          <a:p>
            <a:endParaRPr lang="en-US" sz="1500" baseline="0" dirty="0"/>
          </a:p>
          <a:p>
            <a:endParaRPr lang="en-US" sz="1300" baseline="0" dirty="0"/>
          </a:p>
          <a:p>
            <a:endParaRPr lang="en-US"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21</a:t>
            </a:fld>
            <a:endParaRPr lang="en-US" dirty="0"/>
          </a:p>
        </p:txBody>
      </p:sp>
    </p:spTree>
    <p:extLst>
      <p:ext uri="{BB962C8B-B14F-4D97-AF65-F5344CB8AC3E}">
        <p14:creationId xmlns:p14="http://schemas.microsoft.com/office/powerpoint/2010/main" val="1905824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304800"/>
            <a:ext cx="5959475" cy="3352800"/>
          </a:xfrm>
        </p:spPr>
      </p:sp>
      <p:sp>
        <p:nvSpPr>
          <p:cNvPr id="3" name="Notes Placeholder 2"/>
          <p:cNvSpPr>
            <a:spLocks noGrp="1"/>
          </p:cNvSpPr>
          <p:nvPr>
            <p:ph type="body" idx="1"/>
          </p:nvPr>
        </p:nvSpPr>
        <p:spPr>
          <a:xfrm>
            <a:off x="228600" y="3886200"/>
            <a:ext cx="6400800" cy="4572000"/>
          </a:xfrm>
        </p:spPr>
        <p:txBody>
          <a:bodyPr>
            <a:noAutofit/>
          </a:bodyPr>
          <a:lstStyle/>
          <a:p>
            <a:pPr eaLnBrk="1" hangingPunct="1"/>
            <a:r>
              <a:rPr lang="en-US" sz="1300" baseline="0" dirty="0"/>
              <a:t>Inaccuracies on your credit report could be simple reporting errors, but it could also be an indication that you are the victim of identity theft.  And remember the 13.1 million cases of ID theft reported in 2013 we mentioned earlier?  You need to be aware that all of us are at risk.  </a:t>
            </a:r>
          </a:p>
          <a:p>
            <a:pPr eaLnBrk="1" hangingPunct="1"/>
            <a:endParaRPr lang="en-US" sz="1300" dirty="0"/>
          </a:p>
          <a:p>
            <a:pPr eaLnBrk="1" hangingPunct="1"/>
            <a:r>
              <a:rPr lang="en-US" sz="1300" baseline="0" dirty="0"/>
              <a:t>Other red</a:t>
            </a:r>
            <a:r>
              <a:rPr lang="en-US" sz="1300" dirty="0"/>
              <a:t> flags you might look for unrelated to your credit</a:t>
            </a:r>
            <a:r>
              <a:rPr lang="en-US" sz="1300" baseline="0" dirty="0"/>
              <a:t> report </a:t>
            </a:r>
            <a:r>
              <a:rPr lang="en-US" sz="1300" dirty="0"/>
              <a:t>include; unidentified</a:t>
            </a:r>
            <a:r>
              <a:rPr lang="en-US" sz="1300" baseline="0" dirty="0"/>
              <a:t> t</a:t>
            </a:r>
            <a:r>
              <a:rPr lang="en-US" sz="1300" dirty="0"/>
              <a:t>ransactions</a:t>
            </a:r>
            <a:r>
              <a:rPr lang="en-US" sz="1300" baseline="0" dirty="0"/>
              <a:t> on existing </a:t>
            </a:r>
            <a:r>
              <a:rPr lang="en-US" sz="1300" baseline="0" dirty="0">
                <a:solidFill>
                  <a:srgbClr val="5AA947"/>
                </a:solidFill>
              </a:rPr>
              <a:t>accounts</a:t>
            </a:r>
            <a:r>
              <a:rPr lang="en-US" sz="1300" dirty="0">
                <a:solidFill>
                  <a:srgbClr val="5AA947"/>
                </a:solidFill>
              </a:rPr>
              <a:t> and changes in your mail pattern.  You might begin to receive unusual mail or catalogues that are not compatible with your buying history, or you could even stop getting mail which might indicate someone has changed your address.  </a:t>
            </a:r>
          </a:p>
          <a:p>
            <a:pPr eaLnBrk="1" hangingPunct="1"/>
            <a:endParaRPr lang="en-US" sz="1300" dirty="0">
              <a:solidFill>
                <a:srgbClr val="5AA947"/>
              </a:solidFill>
            </a:endParaRPr>
          </a:p>
          <a:p>
            <a:pPr eaLnBrk="1" hangingPunct="1"/>
            <a:r>
              <a:rPr lang="en-US" sz="1300" dirty="0"/>
              <a:t>It is also a good idea to go online to check your Social Security Statement at least once a year at</a:t>
            </a:r>
            <a:r>
              <a:rPr lang="en-US" sz="1300" i="1" dirty="0"/>
              <a:t> </a:t>
            </a:r>
            <a:r>
              <a:rPr lang="en-US" sz="1300" b="1" i="1" dirty="0"/>
              <a:t>SSA.gov </a:t>
            </a:r>
            <a:r>
              <a:rPr lang="en-US" sz="1300" b="0" i="1" baseline="0" dirty="0"/>
              <a:t> </a:t>
            </a:r>
            <a:r>
              <a:rPr lang="en-US" sz="1300" dirty="0"/>
              <a:t>to and be sure your income and employment information are accurate.  If you have income reporting that you don’t recognize this could be an indication that someone is using your information.</a:t>
            </a:r>
          </a:p>
          <a:p>
            <a:pPr eaLnBrk="1" hangingPunct="1"/>
            <a:endParaRPr lang="en-US" sz="1300" baseline="0" dirty="0"/>
          </a:p>
          <a:p>
            <a:r>
              <a:rPr lang="en-US" sz="1300" dirty="0"/>
              <a:t>Recall according to Javelin</a:t>
            </a:r>
            <a:r>
              <a:rPr lang="en-US" sz="1300" baseline="0" dirty="0"/>
              <a:t> Strategy and Research, 1 in 4 people involved in a d</a:t>
            </a:r>
            <a:r>
              <a:rPr lang="en-US" sz="1300" dirty="0"/>
              <a:t>ata breach will become a victim of identity theft.  So if you have ever</a:t>
            </a:r>
            <a:r>
              <a:rPr lang="en-US" sz="1300" baseline="0" dirty="0"/>
              <a:t> received a notice that “your information may have been compromised” take it seriously.  Order your free credit report and carefully monitor existing accounts.  </a:t>
            </a:r>
            <a:br>
              <a:rPr lang="en-US" sz="1300" baseline="0" dirty="0"/>
            </a:br>
            <a:br>
              <a:rPr lang="en-US" sz="1300" baseline="0" dirty="0"/>
            </a:br>
            <a:r>
              <a:rPr lang="en-US" sz="1300" baseline="0" dirty="0"/>
              <a:t>When </a:t>
            </a:r>
            <a:r>
              <a:rPr lang="en-US" dirty="0">
                <a:solidFill>
                  <a:srgbClr val="003263"/>
                </a:solidFill>
                <a:latin typeface="Calibri" panose="020F0502020204030204" pitchFamily="34" charset="0"/>
                <a:cs typeface="Calibri" panose="020F0502020204030204" pitchFamily="34" charset="0"/>
              </a:rPr>
              <a:t>Consider Credit Monitoring </a:t>
            </a:r>
          </a:p>
          <a:p>
            <a:pPr lvl="1"/>
            <a:r>
              <a:rPr lang="en-US" sz="2600" dirty="0">
                <a:solidFill>
                  <a:srgbClr val="003263"/>
                </a:solidFill>
                <a:latin typeface="Calibri" panose="020F0502020204030204" pitchFamily="34" charset="0"/>
                <a:cs typeface="Calibri" panose="020F0502020204030204" pitchFamily="34" charset="0"/>
              </a:rPr>
              <a:t>Fees range from $10 to $30 a month</a:t>
            </a:r>
          </a:p>
          <a:p>
            <a:pPr lvl="1"/>
            <a:r>
              <a:rPr lang="en-US" sz="2600" dirty="0">
                <a:solidFill>
                  <a:srgbClr val="003263"/>
                </a:solidFill>
                <a:latin typeface="Calibri" panose="020F0502020204030204" pitchFamily="34" charset="0"/>
                <a:cs typeface="Calibri" panose="020F0502020204030204" pitchFamily="34" charset="0"/>
              </a:rPr>
              <a:t>Provides a copy of your credit report and updates </a:t>
            </a:r>
          </a:p>
          <a:p>
            <a:pPr lvl="2"/>
            <a:r>
              <a:rPr lang="en-US" dirty="0">
                <a:solidFill>
                  <a:srgbClr val="003263"/>
                </a:solidFill>
                <a:latin typeface="Calibri" panose="020F0502020204030204" pitchFamily="34" charset="0"/>
                <a:cs typeface="Calibri" panose="020F0502020204030204" pitchFamily="34" charset="0"/>
              </a:rPr>
              <a:t>New accounts</a:t>
            </a:r>
          </a:p>
          <a:p>
            <a:pPr lvl="2"/>
            <a:r>
              <a:rPr lang="en-US" dirty="0">
                <a:solidFill>
                  <a:srgbClr val="003263"/>
                </a:solidFill>
                <a:latin typeface="Calibri" panose="020F0502020204030204" pitchFamily="34" charset="0"/>
                <a:cs typeface="Calibri" panose="020F0502020204030204" pitchFamily="34" charset="0"/>
              </a:rPr>
              <a:t>New inquiries</a:t>
            </a:r>
          </a:p>
          <a:p>
            <a:pPr lvl="2"/>
            <a:r>
              <a:rPr lang="en-US" dirty="0">
                <a:solidFill>
                  <a:srgbClr val="003263"/>
                </a:solidFill>
                <a:latin typeface="Calibri" panose="020F0502020204030204" pitchFamily="34" charset="0"/>
                <a:cs typeface="Calibri" panose="020F0502020204030204" pitchFamily="34" charset="0"/>
              </a:rPr>
              <a:t>Major changes like address or employer </a:t>
            </a:r>
          </a:p>
          <a:p>
            <a:pPr eaLnBrk="1" hangingPunct="1"/>
            <a:endParaRPr lang="en-US" sz="1300" baseline="0"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22</a:t>
            </a:fld>
            <a:endParaRPr lang="en-US" dirty="0"/>
          </a:p>
        </p:txBody>
      </p:sp>
    </p:spTree>
    <p:extLst>
      <p:ext uri="{BB962C8B-B14F-4D97-AF65-F5344CB8AC3E}">
        <p14:creationId xmlns:p14="http://schemas.microsoft.com/office/powerpoint/2010/main" val="802616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304800"/>
            <a:ext cx="5959475" cy="3352800"/>
          </a:xfrm>
        </p:spPr>
      </p:sp>
      <p:sp>
        <p:nvSpPr>
          <p:cNvPr id="3" name="Notes Placeholder 2"/>
          <p:cNvSpPr>
            <a:spLocks noGrp="1"/>
          </p:cNvSpPr>
          <p:nvPr>
            <p:ph type="body" idx="1"/>
          </p:nvPr>
        </p:nvSpPr>
        <p:spPr>
          <a:xfrm>
            <a:off x="228600" y="3886200"/>
            <a:ext cx="6400800" cy="4572000"/>
          </a:xfrm>
        </p:spPr>
        <p:txBody>
          <a:bodyPr>
            <a:noAutofit/>
          </a:bodyPr>
          <a:lstStyle/>
          <a:p>
            <a:pPr eaLnBrk="1" hangingPunct="1"/>
            <a:r>
              <a:rPr lang="en-US" sz="1300" baseline="0" dirty="0"/>
              <a:t>Inaccuracies on your credit report could be simple reporting errors, but it could also be an indication that you are the victim of identity theft.  And remember the 13.1 million cases of ID theft reported in 2013 we mentioned earlier?  You need to be aware that all of us are at risk.  </a:t>
            </a:r>
          </a:p>
          <a:p>
            <a:pPr eaLnBrk="1" hangingPunct="1"/>
            <a:endParaRPr lang="en-US" sz="1300" dirty="0"/>
          </a:p>
          <a:p>
            <a:pPr eaLnBrk="1" hangingPunct="1"/>
            <a:r>
              <a:rPr lang="en-US" sz="1300" baseline="0" dirty="0"/>
              <a:t>Other red</a:t>
            </a:r>
            <a:r>
              <a:rPr lang="en-US" sz="1300" dirty="0"/>
              <a:t> flags you might look for unrelated to your credit</a:t>
            </a:r>
            <a:r>
              <a:rPr lang="en-US" sz="1300" baseline="0" dirty="0"/>
              <a:t> report </a:t>
            </a:r>
            <a:r>
              <a:rPr lang="en-US" sz="1300" dirty="0"/>
              <a:t>include; unidentified</a:t>
            </a:r>
            <a:r>
              <a:rPr lang="en-US" sz="1300" baseline="0" dirty="0"/>
              <a:t> t</a:t>
            </a:r>
            <a:r>
              <a:rPr lang="en-US" sz="1300" dirty="0"/>
              <a:t>ransactions</a:t>
            </a:r>
            <a:r>
              <a:rPr lang="en-US" sz="1300" baseline="0" dirty="0"/>
              <a:t> on existing </a:t>
            </a:r>
            <a:r>
              <a:rPr lang="en-US" sz="1300" baseline="0" dirty="0">
                <a:solidFill>
                  <a:srgbClr val="5AA947"/>
                </a:solidFill>
              </a:rPr>
              <a:t>accounts</a:t>
            </a:r>
            <a:r>
              <a:rPr lang="en-US" sz="1300" dirty="0">
                <a:solidFill>
                  <a:srgbClr val="5AA947"/>
                </a:solidFill>
              </a:rPr>
              <a:t> and changes in your mail pattern.  You might begin to receive unusual mail or catalogues that are not compatible with your buying history, or you could even stop getting mail which might indicate someone has changed your address.  </a:t>
            </a:r>
          </a:p>
          <a:p>
            <a:pPr eaLnBrk="1" hangingPunct="1"/>
            <a:endParaRPr lang="en-US" sz="1300" dirty="0">
              <a:solidFill>
                <a:srgbClr val="5AA947"/>
              </a:solidFill>
            </a:endParaRPr>
          </a:p>
          <a:p>
            <a:pPr eaLnBrk="1" hangingPunct="1"/>
            <a:r>
              <a:rPr lang="en-US" sz="1300" dirty="0"/>
              <a:t>It is also a good idea to go online to check your Social Security Statement at least once a year at</a:t>
            </a:r>
            <a:r>
              <a:rPr lang="en-US" sz="1300" i="1" dirty="0"/>
              <a:t> </a:t>
            </a:r>
            <a:r>
              <a:rPr lang="en-US" sz="1300" b="1" i="1" dirty="0"/>
              <a:t>SSA.gov </a:t>
            </a:r>
            <a:r>
              <a:rPr lang="en-US" sz="1300" b="0" i="1" baseline="0" dirty="0"/>
              <a:t> </a:t>
            </a:r>
            <a:r>
              <a:rPr lang="en-US" sz="1300" dirty="0"/>
              <a:t>to and be sure your income and employment information are accurate.  If you have income reporting that you don’t recognize this could be an indication that someone is using your information.</a:t>
            </a:r>
          </a:p>
          <a:p>
            <a:pPr eaLnBrk="1" hangingPunct="1"/>
            <a:endParaRPr lang="en-US" sz="1300" baseline="0" dirty="0"/>
          </a:p>
          <a:p>
            <a:pPr eaLnBrk="1" hangingPunct="1"/>
            <a:r>
              <a:rPr lang="en-US" sz="1300" dirty="0"/>
              <a:t>Recall according to Javelin</a:t>
            </a:r>
            <a:r>
              <a:rPr lang="en-US" sz="1300" baseline="0" dirty="0"/>
              <a:t> Strategy and Research, 1 in 4 people involved in a d</a:t>
            </a:r>
            <a:r>
              <a:rPr lang="en-US" sz="1300" dirty="0"/>
              <a:t>ata breach will become a victim of identity theft.  So if you have ever</a:t>
            </a:r>
            <a:r>
              <a:rPr lang="en-US" sz="1300" baseline="0" dirty="0"/>
              <a:t> received a notice that “your information may have been compromised” take it seriously.  Order your free credit report and carefully monitor existing accounts.  </a:t>
            </a:r>
          </a:p>
        </p:txBody>
      </p:sp>
      <p:sp>
        <p:nvSpPr>
          <p:cNvPr id="4" name="Slide Number Placeholder 3"/>
          <p:cNvSpPr>
            <a:spLocks noGrp="1"/>
          </p:cNvSpPr>
          <p:nvPr>
            <p:ph type="sldNum" sz="quarter" idx="10"/>
          </p:nvPr>
        </p:nvSpPr>
        <p:spPr/>
        <p:txBody>
          <a:bodyPr/>
          <a:lstStyle/>
          <a:p>
            <a:fld id="{64DD7338-9A44-4812-B558-8FE37528818A}" type="slidenum">
              <a:rPr lang="en-US" smtClean="0"/>
              <a:pPr/>
              <a:t>23</a:t>
            </a:fld>
            <a:endParaRPr lang="en-US" dirty="0"/>
          </a:p>
        </p:txBody>
      </p:sp>
    </p:spTree>
    <p:extLst>
      <p:ext uri="{BB962C8B-B14F-4D97-AF65-F5344CB8AC3E}">
        <p14:creationId xmlns:p14="http://schemas.microsoft.com/office/powerpoint/2010/main" val="4243995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152400"/>
            <a:ext cx="6096000" cy="3429000"/>
          </a:xfrm>
        </p:spPr>
      </p:sp>
      <p:sp>
        <p:nvSpPr>
          <p:cNvPr id="3" name="Notes Placeholder 2"/>
          <p:cNvSpPr>
            <a:spLocks noGrp="1"/>
          </p:cNvSpPr>
          <p:nvPr>
            <p:ph type="body" idx="1"/>
          </p:nvPr>
        </p:nvSpPr>
        <p:spPr>
          <a:xfrm>
            <a:off x="0" y="3657600"/>
            <a:ext cx="6858000" cy="5334000"/>
          </a:xfrm>
        </p:spPr>
        <p:txBody>
          <a:bodyPr>
            <a:normAutofit fontScale="92500" lnSpcReduction="10000"/>
          </a:bodyPr>
          <a:lstStyle/>
          <a:p>
            <a:pPr eaLnBrk="1" hangingPunct="1"/>
            <a:r>
              <a:rPr lang="en-US" sz="1300" b="1" dirty="0">
                <a:solidFill>
                  <a:srgbClr val="FF0000"/>
                </a:solidFill>
              </a:rPr>
              <a:t>Handout – What to do if you are a victim</a:t>
            </a:r>
            <a:r>
              <a:rPr lang="en-US" sz="1300" b="1" baseline="0" dirty="0">
                <a:solidFill>
                  <a:srgbClr val="FF0000"/>
                </a:solidFill>
              </a:rPr>
              <a:t> of Id Theft</a:t>
            </a:r>
          </a:p>
          <a:p>
            <a:pPr eaLnBrk="1" hangingPunct="1"/>
            <a:endParaRPr lang="en-US" sz="1300" b="1" dirty="0"/>
          </a:p>
          <a:p>
            <a:pPr eaLnBrk="1" hangingPunct="1"/>
            <a:r>
              <a:rPr lang="en-US" sz="1300" b="1" dirty="0"/>
              <a:t>If you find</a:t>
            </a:r>
            <a:r>
              <a:rPr lang="en-US" sz="1300" b="1" baseline="0" dirty="0"/>
              <a:t> you have been a victim of ID theft: </a:t>
            </a:r>
            <a:endParaRPr lang="en-US" sz="1300" b="1" dirty="0"/>
          </a:p>
          <a:p>
            <a:pPr eaLnBrk="1" hangingPunct="1">
              <a:buFontTx/>
              <a:buChar char="•"/>
            </a:pPr>
            <a:r>
              <a:rPr lang="en-US" sz="1300" dirty="0"/>
              <a:t> Act quickly. Federal legislation—the FACT Act—mandates sharing among all credit bureaus, </a:t>
            </a:r>
            <a:r>
              <a:rPr lang="en-US" sz="1300" b="1" dirty="0"/>
              <a:t>so you only need to notify </a:t>
            </a:r>
            <a:r>
              <a:rPr lang="en-US" sz="1300" b="1" i="1" dirty="0"/>
              <a:t>one</a:t>
            </a:r>
            <a:r>
              <a:rPr lang="en-US" sz="1300" b="1" dirty="0"/>
              <a:t> credit reporting agency’s fraud unit if you’re a victim of fraud</a:t>
            </a:r>
            <a:r>
              <a:rPr lang="en-US" sz="1300" dirty="0"/>
              <a:t>. A fraud alert will be placed on each of your credit reports within 24 hours.</a:t>
            </a:r>
          </a:p>
          <a:p>
            <a:pPr eaLnBrk="1" hangingPunct="1">
              <a:buFontTx/>
              <a:buChar char="•"/>
            </a:pPr>
            <a:endParaRPr lang="en-US" sz="800" dirty="0"/>
          </a:p>
          <a:p>
            <a:pPr eaLnBrk="1" hangingPunct="1">
              <a:buFontTx/>
              <a:buChar char="•"/>
            </a:pPr>
            <a:r>
              <a:rPr lang="en-US" sz="1300" dirty="0"/>
              <a:t>Once you place a fraud alert in your file, you’re entitled to order a free copy of your credit report from each of the “big three” credit reporting agencies. Ask that only the last four digits of your SSN appear on your credit reports. When you get them, review them carefully and look for inquiries from companies you haven’t contacted, accounts you didn’t open, and debts you can’t explain. Check that all personal information (name, SSN, addresses, and employers) is correct. Then continue to check your credit reports periodically—especially for the first year after the theft.</a:t>
            </a:r>
          </a:p>
          <a:p>
            <a:pPr eaLnBrk="1" hangingPunct="1">
              <a:buFontTx/>
              <a:buChar char="•"/>
            </a:pPr>
            <a:endParaRPr lang="en-US" sz="1300" dirty="0"/>
          </a:p>
          <a:p>
            <a:pPr eaLnBrk="1" hangingPunct="1">
              <a:buFontTx/>
              <a:buChar char="•"/>
            </a:pPr>
            <a:r>
              <a:rPr lang="en-US" sz="1300" dirty="0"/>
              <a:t>File a police report  where the theft took place, many precincts may allow you to file this type of report by phone, but many may require a visit.  </a:t>
            </a:r>
          </a:p>
          <a:p>
            <a:pPr eaLnBrk="1" hangingPunct="1">
              <a:buFontTx/>
              <a:buChar char="•"/>
            </a:pPr>
            <a:endParaRPr lang="en-US" sz="1300" dirty="0"/>
          </a:p>
          <a:p>
            <a:pPr eaLnBrk="1" hangingPunct="1">
              <a:buFontTx/>
              <a:buChar char="•"/>
            </a:pPr>
            <a:r>
              <a:rPr lang="en-US" sz="1300" dirty="0"/>
              <a:t> </a:t>
            </a:r>
            <a:r>
              <a:rPr lang="en-US" sz="1300" b="1" dirty="0"/>
              <a:t>Complete the FTC’s “ID theft affidavit” </a:t>
            </a:r>
            <a:r>
              <a:rPr lang="en-US" sz="1300" dirty="0"/>
              <a:t>to contact each creditor (credit card companies, mortgage lender, credit union), and Social Security Administration to notify them of the fraud. </a:t>
            </a:r>
          </a:p>
          <a:p>
            <a:pPr eaLnBrk="1" hangingPunct="1">
              <a:buFontTx/>
              <a:buChar char="•"/>
            </a:pPr>
            <a:endParaRPr lang="en-US" sz="1300" dirty="0"/>
          </a:p>
          <a:p>
            <a:pPr eaLnBrk="1" hangingPunct="1">
              <a:buFontTx/>
              <a:buChar char="•"/>
            </a:pPr>
            <a:r>
              <a:rPr lang="en-US" sz="1300" dirty="0"/>
              <a:t>When opening new accounts, use new PINs and passwords.  Follow the tips we provided in the “Picking a Secured Password” handout.</a:t>
            </a:r>
          </a:p>
          <a:p>
            <a:pPr eaLnBrk="1" hangingPunct="1">
              <a:buFontTx/>
              <a:buChar char="•"/>
            </a:pPr>
            <a:endParaRPr lang="en-US" sz="1300" dirty="0"/>
          </a:p>
          <a:p>
            <a:pPr eaLnBrk="1" hangingPunct="1">
              <a:buFontTx/>
              <a:buChar char="•"/>
            </a:pPr>
            <a:r>
              <a:rPr lang="en-US" sz="1300" dirty="0"/>
              <a:t>Unfortunately, victims can be left with poor credit records.  If</a:t>
            </a:r>
            <a:r>
              <a:rPr lang="en-US" sz="1300" baseline="0" dirty="0"/>
              <a:t> you have been victimized, document everything you can, keep police reports, files and any information that pertains to the ID theft and be persistent with credit bureaus and creditors. </a:t>
            </a:r>
          </a:p>
          <a:p>
            <a:pPr eaLnBrk="1" hangingPunct="1">
              <a:buFontTx/>
              <a:buChar char="•"/>
            </a:pPr>
            <a:endParaRPr lang="en-US" sz="1300" baseline="0" dirty="0"/>
          </a:p>
          <a:p>
            <a:pPr eaLnBrk="1" hangingPunct="1">
              <a:buFontTx/>
              <a:buChar char="•"/>
            </a:pPr>
            <a:r>
              <a:rPr lang="en-US" sz="1300" baseline="0" dirty="0"/>
              <a:t>There are many different types of identity theft including medical id theft, someone filing a tax return in your name, or even someone using your information during an arrest.  If you have been an identity theft victim in regards to your credit file you may want to check into some of these other areas in order to avoid surprises. The FTC website and the VA Attorney generals website are great resources.  They are both listed on our resource page</a:t>
            </a:r>
            <a:r>
              <a:rPr lang="en-US" sz="1300" dirty="0"/>
              <a:t> at the end of this presentation.  </a:t>
            </a:r>
            <a:r>
              <a:rPr lang="en-US" sz="1300" baseline="0" dirty="0"/>
              <a:t>  </a:t>
            </a:r>
            <a:endParaRPr lang="en-US" sz="1300" dirty="0"/>
          </a:p>
          <a:p>
            <a:pPr eaLnBrk="1" hangingPunct="1"/>
            <a:endParaRPr lang="en-US" i="1"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24</a:t>
            </a:fld>
            <a:endParaRPr lang="en-US" dirty="0"/>
          </a:p>
        </p:txBody>
      </p:sp>
    </p:spTree>
    <p:extLst>
      <p:ext uri="{BB962C8B-B14F-4D97-AF65-F5344CB8AC3E}">
        <p14:creationId xmlns:p14="http://schemas.microsoft.com/office/powerpoint/2010/main" val="3686492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t>Speaker Notes:</a:t>
            </a:r>
            <a:r>
              <a:rPr lang="en-US" sz="1400" b="1" dirty="0"/>
              <a:t>  </a:t>
            </a:r>
            <a:r>
              <a:rPr lang="en-US" sz="1400" b="1" baseline="0" dirty="0"/>
              <a:t>Tailor information to what your credit union offers.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p>
          <a:p>
            <a:endParaRPr lang="en-US"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25</a:t>
            </a:fld>
            <a:endParaRPr lang="en-US" dirty="0"/>
          </a:p>
        </p:txBody>
      </p:sp>
    </p:spTree>
    <p:extLst>
      <p:ext uri="{BB962C8B-B14F-4D97-AF65-F5344CB8AC3E}">
        <p14:creationId xmlns:p14="http://schemas.microsoft.com/office/powerpoint/2010/main" val="2804517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15000" cy="4267200"/>
          </a:xfrm>
        </p:spPr>
        <p:txBody>
          <a:bodyPr>
            <a:normAutofit/>
          </a:bodyPr>
          <a:lstStyle/>
          <a:p>
            <a:pPr eaLnBrk="1" hangingPunct="1">
              <a:lnSpc>
                <a:spcPct val="90000"/>
              </a:lnSpc>
              <a:buFontTx/>
              <a:buChar char="•"/>
            </a:pPr>
            <a:r>
              <a:rPr lang="en-US" sz="1300" dirty="0"/>
              <a:t>Consider these sources for more information about identity theft.</a:t>
            </a:r>
          </a:p>
          <a:p>
            <a:pPr eaLnBrk="1" hangingPunct="1">
              <a:lnSpc>
                <a:spcPct val="90000"/>
              </a:lnSpc>
              <a:buFontTx/>
              <a:buChar char="•"/>
            </a:pPr>
            <a:endParaRPr lang="en-US" sz="1300" dirty="0"/>
          </a:p>
          <a:p>
            <a:pPr eaLnBrk="1" hangingPunct="1">
              <a:lnSpc>
                <a:spcPct val="90000"/>
              </a:lnSpc>
              <a:buFontTx/>
              <a:buChar char="•"/>
            </a:pPr>
            <a:r>
              <a:rPr lang="en-US" sz="1300" dirty="0"/>
              <a:t> If you’re a victim of ID theft, you also can file a complaint with the FTC; the information can help law enforcement officials across the nation track down identity thieves and stop them.</a:t>
            </a:r>
          </a:p>
          <a:p>
            <a:pPr eaLnBrk="1" hangingPunct="1">
              <a:lnSpc>
                <a:spcPct val="90000"/>
              </a:lnSpc>
              <a:buFontTx/>
              <a:buChar char="•"/>
            </a:pPr>
            <a:endParaRPr lang="en-US" sz="1300" dirty="0"/>
          </a:p>
          <a:p>
            <a:pPr eaLnBrk="1" hangingPunct="1">
              <a:lnSpc>
                <a:spcPct val="90000"/>
              </a:lnSpc>
              <a:buFontTx/>
              <a:buChar char="•"/>
            </a:pPr>
            <a:r>
              <a:rPr lang="en-US" sz="1300" dirty="0"/>
              <a:t> Remember that the Better Business Bureau only has information provided by customers; if the company in question is new—and perhaps fraudulent—there may not be complaints on file. Thus, if a company’s record is “clean” according to the Better Business Bureau, the possibility still exists that the company may not be trustworthy. Try to deal with familiar businesses you know and trust.</a:t>
            </a:r>
          </a:p>
          <a:p>
            <a:pPr eaLnBrk="1" hangingPunct="1">
              <a:lnSpc>
                <a:spcPct val="90000"/>
              </a:lnSpc>
              <a:buFontTx/>
              <a:buChar char="•"/>
            </a:pPr>
            <a:endParaRPr lang="en-US" sz="1200" dirty="0"/>
          </a:p>
          <a:p>
            <a:pPr eaLnBrk="1" hangingPunct="1">
              <a:lnSpc>
                <a:spcPct val="90000"/>
              </a:lnSpc>
            </a:pPr>
            <a:r>
              <a:rPr lang="en-US" sz="1400" b="1" dirty="0"/>
              <a:t>TELL AUDIENCE: </a:t>
            </a:r>
          </a:p>
          <a:p>
            <a:pPr eaLnBrk="1" hangingPunct="1">
              <a:lnSpc>
                <a:spcPct val="90000"/>
              </a:lnSpc>
              <a:buFontTx/>
              <a:buChar char="•"/>
            </a:pPr>
            <a:r>
              <a:rPr lang="en-US" sz="1400" dirty="0"/>
              <a:t> Keep this list handy so you’re familiar with the many kinds of fraud you should watch for.</a:t>
            </a:r>
          </a:p>
        </p:txBody>
      </p:sp>
      <p:sp>
        <p:nvSpPr>
          <p:cNvPr id="4" name="Slide Number Placeholder 3"/>
          <p:cNvSpPr>
            <a:spLocks noGrp="1"/>
          </p:cNvSpPr>
          <p:nvPr>
            <p:ph type="sldNum" sz="quarter" idx="10"/>
          </p:nvPr>
        </p:nvSpPr>
        <p:spPr/>
        <p:txBody>
          <a:bodyPr/>
          <a:lstStyle/>
          <a:p>
            <a:fld id="{64DD7338-9A44-4812-B558-8FE37528818A}" type="slidenum">
              <a:rPr lang="en-US" smtClean="0"/>
              <a:pPr/>
              <a:t>26</a:t>
            </a:fld>
            <a:endParaRPr lang="en-US" dirty="0"/>
          </a:p>
        </p:txBody>
      </p:sp>
    </p:spTree>
    <p:extLst>
      <p:ext uri="{BB962C8B-B14F-4D97-AF65-F5344CB8AC3E}">
        <p14:creationId xmlns:p14="http://schemas.microsoft.com/office/powerpoint/2010/main" val="3243487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Speaker Notes:  Thank participants</a:t>
            </a:r>
            <a:r>
              <a:rPr lang="en-US" b="1" baseline="0" dirty="0"/>
              <a:t> for coming and remind them </a:t>
            </a:r>
            <a:r>
              <a:rPr lang="en-US" b="1" dirty="0"/>
              <a:t>to fill out surveys</a:t>
            </a:r>
            <a:r>
              <a:rPr lang="en-US" b="1" i="1" dirty="0"/>
              <a:t>.</a:t>
            </a:r>
          </a:p>
          <a:p>
            <a:endParaRPr lang="en-US" baseline="0" dirty="0"/>
          </a:p>
          <a:p>
            <a:r>
              <a:rPr lang="en-US" baseline="0" dirty="0"/>
              <a:t>Open the floor to questions and/or:</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a:t>Optional: Introduce credit union representatives that are present if one-on-one credit review assistance is needed.</a:t>
            </a:r>
            <a:endParaRPr lang="en-US" b="1" i="1" dirty="0"/>
          </a:p>
          <a:p>
            <a:endParaRPr lang="en-US" dirty="0"/>
          </a:p>
          <a:p>
            <a:r>
              <a:rPr lang="en-US" b="0" dirty="0"/>
              <a:t>Alternatively, refer them to your credit union if they need help reviewing their credit reports if your credit union offers this service.</a:t>
            </a:r>
            <a:r>
              <a:rPr lang="en-US" b="0" baseline="0" dirty="0"/>
              <a:t>  Provide your</a:t>
            </a:r>
            <a:r>
              <a:rPr lang="en-US" b="0" dirty="0"/>
              <a:t> procedures for appointments.  </a:t>
            </a:r>
          </a:p>
          <a:p>
            <a:endParaRPr lang="en-US" baseline="0"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27</a:t>
            </a:fld>
            <a:endParaRPr lang="en-US" dirty="0"/>
          </a:p>
        </p:txBody>
      </p:sp>
    </p:spTree>
    <p:extLst>
      <p:ext uri="{BB962C8B-B14F-4D97-AF65-F5344CB8AC3E}">
        <p14:creationId xmlns:p14="http://schemas.microsoft.com/office/powerpoint/2010/main" val="2326498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a:p>
            <a:r>
              <a:rPr lang="en-US" b="1" dirty="0"/>
              <a:t>Speaker Notes: Update this slide to your CU’s legal disclosures.  </a:t>
            </a:r>
          </a:p>
        </p:txBody>
      </p:sp>
      <p:sp>
        <p:nvSpPr>
          <p:cNvPr id="4" name="Slide Number Placeholder 3"/>
          <p:cNvSpPr>
            <a:spLocks noGrp="1"/>
          </p:cNvSpPr>
          <p:nvPr>
            <p:ph type="sldNum" sz="quarter" idx="10"/>
          </p:nvPr>
        </p:nvSpPr>
        <p:spPr/>
        <p:txBody>
          <a:bodyPr/>
          <a:lstStyle/>
          <a:p>
            <a:fld id="{64DD7338-9A44-4812-B558-8FE37528818A}" type="slidenum">
              <a:rPr lang="en-US" smtClean="0"/>
              <a:pPr/>
              <a:t>28</a:t>
            </a:fld>
            <a:endParaRPr lang="en-US" dirty="0"/>
          </a:p>
        </p:txBody>
      </p:sp>
    </p:spTree>
    <p:extLst>
      <p:ext uri="{BB962C8B-B14F-4D97-AF65-F5344CB8AC3E}">
        <p14:creationId xmlns:p14="http://schemas.microsoft.com/office/powerpoint/2010/main" val="325742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Tonight</a:t>
            </a:r>
            <a:r>
              <a:rPr lang="en-US" baseline="0" dirty="0"/>
              <a:t> we will discuss</a:t>
            </a:r>
            <a:r>
              <a:rPr lang="en-US" dirty="0"/>
              <a:t>:  </a:t>
            </a:r>
            <a:r>
              <a:rPr lang="en-US" i="1" dirty="0"/>
              <a:t>Go over objectives on slide</a:t>
            </a:r>
            <a:endParaRPr lang="en-US" i="1" baseline="0" dirty="0"/>
          </a:p>
          <a:p>
            <a:endParaRPr lang="en-US" baseline="0" dirty="0">
              <a:cs typeface="Arial" pitchFamily="34" charset="0"/>
            </a:endParaRPr>
          </a:p>
        </p:txBody>
      </p:sp>
      <p:sp>
        <p:nvSpPr>
          <p:cNvPr id="4" name="Slide Number Placeholder 3"/>
          <p:cNvSpPr>
            <a:spLocks noGrp="1"/>
          </p:cNvSpPr>
          <p:nvPr>
            <p:ph type="sldNum" sz="quarter" idx="10"/>
          </p:nvPr>
        </p:nvSpPr>
        <p:spPr/>
        <p:txBody>
          <a:bodyPr/>
          <a:lstStyle/>
          <a:p>
            <a:fld id="{DB176302-00D4-4091-979E-233E098AFB27}" type="slidenum">
              <a:rPr lang="en-US" smtClean="0"/>
              <a:pPr/>
              <a:t>3</a:t>
            </a:fld>
            <a:endParaRPr lang="en-US" dirty="0"/>
          </a:p>
        </p:txBody>
      </p:sp>
    </p:spTree>
    <p:extLst>
      <p:ext uri="{BB962C8B-B14F-4D97-AF65-F5344CB8AC3E}">
        <p14:creationId xmlns:p14="http://schemas.microsoft.com/office/powerpoint/2010/main" val="388127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228600" y="3810000"/>
            <a:ext cx="6400800" cy="4876800"/>
          </a:xfrm>
        </p:spPr>
        <p:txBody>
          <a:bodyPr>
            <a:normAutofit/>
          </a:bodyPr>
          <a:lstStyle/>
          <a:p>
            <a:r>
              <a:rPr lang="en-US" dirty="0"/>
              <a:t>A credit report contains</a:t>
            </a:r>
            <a:r>
              <a:rPr lang="en-US" baseline="0" dirty="0"/>
              <a:t> information about your credit and bill payment history.  It basically shows if you have been a responsible borrower.  Think of it as a report card on how you pay your bills.  </a:t>
            </a:r>
          </a:p>
          <a:p>
            <a:endParaRPr lang="en-US" baseline="0" dirty="0"/>
          </a:p>
          <a:p>
            <a:r>
              <a:rPr lang="en-US" baseline="0" dirty="0"/>
              <a:t>Your credit report is used to help lenders decide whether or not they will loan you money.  Other companies may use it to help determine whether or not you are eligible for a service contract with them - like your cable company, cell phone carrier, insurance provider, or even a landlord. </a:t>
            </a:r>
          </a:p>
          <a:p>
            <a:endParaRPr lang="en-US" dirty="0"/>
          </a:p>
          <a:p>
            <a:pPr>
              <a:defRPr/>
            </a:pPr>
            <a:r>
              <a:rPr lang="en-US" dirty="0"/>
              <a:t>In the United States, three companies, called credit bureaus or credit reporting agencies, are in the business of maintaining credit reports on each person who obtains any form of credit or debt. These three for-profit companies (they are not government agencies) – </a:t>
            </a:r>
            <a:r>
              <a:rPr lang="en-US" dirty="0">
                <a:solidFill>
                  <a:schemeClr val="tx1">
                    <a:lumMod val="95000"/>
                    <a:lumOff val="5000"/>
                  </a:schemeClr>
                </a:solidFill>
                <a:hlinkClick r:id="rId3"/>
              </a:rPr>
              <a:t>Experian</a:t>
            </a:r>
            <a:r>
              <a:rPr lang="en-US" dirty="0">
                <a:solidFill>
                  <a:schemeClr val="tx1">
                    <a:lumMod val="95000"/>
                    <a:lumOff val="5000"/>
                  </a:schemeClr>
                </a:solidFill>
              </a:rPr>
              <a:t>, </a:t>
            </a:r>
            <a:r>
              <a:rPr lang="en-US" dirty="0">
                <a:solidFill>
                  <a:schemeClr val="tx1">
                    <a:lumMod val="95000"/>
                    <a:lumOff val="5000"/>
                  </a:schemeClr>
                </a:solidFill>
                <a:hlinkClick r:id="rId4"/>
              </a:rPr>
              <a:t>Equifax</a:t>
            </a:r>
            <a:r>
              <a:rPr lang="en-US" dirty="0">
                <a:solidFill>
                  <a:schemeClr val="tx1">
                    <a:lumMod val="95000"/>
                    <a:lumOff val="5000"/>
                  </a:schemeClr>
                </a:solidFill>
              </a:rPr>
              <a:t>, and </a:t>
            </a:r>
            <a:r>
              <a:rPr lang="en-US" dirty="0">
                <a:solidFill>
                  <a:schemeClr val="tx1">
                    <a:lumMod val="95000"/>
                    <a:lumOff val="5000"/>
                  </a:schemeClr>
                </a:solidFill>
                <a:hlinkClick r:id="rId5"/>
              </a:rPr>
              <a:t>TransUnion</a:t>
            </a:r>
            <a:r>
              <a:rPr lang="en-US" dirty="0">
                <a:solidFill>
                  <a:schemeClr val="tx1">
                    <a:lumMod val="95000"/>
                    <a:lumOff val="5000"/>
                  </a:schemeClr>
                </a:solidFill>
              </a:rPr>
              <a:t> </a:t>
            </a:r>
            <a:r>
              <a:rPr lang="en-US" dirty="0"/>
              <a:t>– operate in the same fashion. They have arrangements with almost every major financial institution to report to them the status of their consumer debts. These companies then collect this information and create reports on individuals, then sell these reports to other companies who are interested in issuing credit or insurance, or need information on your credit history.</a:t>
            </a:r>
          </a:p>
          <a:p>
            <a:endParaRPr lang="en-US" dirty="0"/>
          </a:p>
          <a:p>
            <a:r>
              <a:rPr lang="en-US" dirty="0"/>
              <a:t>It is important to note that although all credit bureaus contain the same type of information they may not all contain the same information.</a:t>
            </a:r>
          </a:p>
          <a:p>
            <a:r>
              <a:rPr lang="en-US" dirty="0"/>
              <a:t>  </a:t>
            </a:r>
          </a:p>
          <a:p>
            <a:r>
              <a:rPr lang="en-US" dirty="0"/>
              <a:t>For example let’s say you have a credit card with JC Penney’s.  JC Penney’s may report their information to Experian, but not Equifax and TransUnion.  So the Experian report would have that credit line listed, but it would not be shown on the other two.  Most major credit cards report on all three, but it is not required so each creditor may not report to all bureaus.  </a:t>
            </a:r>
          </a:p>
          <a:p>
            <a:r>
              <a:rPr lang="en-US" baseline="0" dirty="0"/>
              <a:t> </a:t>
            </a:r>
            <a:endParaRPr lang="en-US" dirty="0"/>
          </a:p>
          <a:p>
            <a:r>
              <a:rPr lang="en-US" dirty="0"/>
              <a:t>Credit bureaus can also sell your credit reports to other companies (for marketing purposes) who are interested in issuing credit or insurance.  These are usually the “pre-approved credit” offers that people receive.   </a:t>
            </a:r>
            <a:r>
              <a:rPr lang="en-US" baseline="0" dirty="0"/>
              <a:t>By law you can stop the</a:t>
            </a:r>
            <a:r>
              <a:rPr lang="en-US" dirty="0"/>
              <a:t> credit bureaus</a:t>
            </a:r>
            <a:r>
              <a:rPr lang="en-US" baseline="0" dirty="0"/>
              <a:t> from selling your private information for these types of offers.  In your packet there is information from the Federal Trade Commission on what exactly pre-screened offers are and how you can opt out.  But please note  this</a:t>
            </a:r>
            <a:r>
              <a:rPr lang="en-US" dirty="0"/>
              <a:t> may stop you from receiving special offers that a lender or insurance provider may </a:t>
            </a:r>
            <a:r>
              <a:rPr lang="en-US" dirty="0">
                <a:solidFill>
                  <a:srgbClr val="5AA947"/>
                </a:solidFill>
              </a:rPr>
              <a:t>send </a:t>
            </a:r>
            <a:r>
              <a:rPr lang="en-US" dirty="0"/>
              <a:t>from time to time that may be of benefit to you.</a:t>
            </a:r>
            <a:endParaRPr lang="en-US" baseline="0" dirty="0"/>
          </a:p>
          <a:p>
            <a:endParaRPr lang="en-US" sz="1400" baseline="0" dirty="0"/>
          </a:p>
          <a:p>
            <a:r>
              <a:rPr lang="en-US" sz="1300" b="1" baseline="0" dirty="0">
                <a:solidFill>
                  <a:srgbClr val="FF0000"/>
                </a:solidFill>
              </a:rPr>
              <a:t>Handout - FTC Opt Out of Pre Screened Credit Offers</a:t>
            </a:r>
          </a:p>
          <a:p>
            <a:r>
              <a:rPr lang="en-US" sz="1300" b="1" baseline="0" dirty="0">
                <a:solidFill>
                  <a:srgbClr val="FF0000"/>
                </a:solidFill>
              </a:rPr>
              <a:t>(Speaker Notes:  You can go over this handout or just refer to it depending on your time preference)</a:t>
            </a:r>
          </a:p>
          <a:p>
            <a:endParaRPr lang="en-US"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4</a:t>
            </a:fld>
            <a:endParaRPr lang="en-US" dirty="0"/>
          </a:p>
        </p:txBody>
      </p:sp>
    </p:spTree>
    <p:extLst>
      <p:ext uri="{BB962C8B-B14F-4D97-AF65-F5344CB8AC3E}">
        <p14:creationId xmlns:p14="http://schemas.microsoft.com/office/powerpoint/2010/main" val="235601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95250"/>
            <a:ext cx="4298950" cy="2419350"/>
          </a:xfrm>
        </p:spPr>
      </p:sp>
      <p:sp>
        <p:nvSpPr>
          <p:cNvPr id="3" name="Notes Placeholder 2"/>
          <p:cNvSpPr>
            <a:spLocks noGrp="1"/>
          </p:cNvSpPr>
          <p:nvPr>
            <p:ph type="body" idx="1"/>
          </p:nvPr>
        </p:nvSpPr>
        <p:spPr>
          <a:xfrm>
            <a:off x="0" y="2590800"/>
            <a:ext cx="6858000" cy="640080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Handout - SAMPLE CREDIT REPORT</a:t>
            </a:r>
            <a:endParaRPr lang="en-US" sz="1100" dirty="0">
              <a:solidFill>
                <a:srgbClr val="FF0000"/>
              </a:solidFill>
            </a:endParaRPr>
          </a:p>
          <a:p>
            <a:endParaRPr lang="en-US" sz="500" dirty="0"/>
          </a:p>
          <a:p>
            <a:r>
              <a:rPr lang="en-US" sz="1100" dirty="0"/>
              <a:t>When</a:t>
            </a:r>
            <a:r>
              <a:rPr lang="en-US" sz="1100" baseline="0" dirty="0"/>
              <a:t> you pull your credit report it is important to understand exactly what you are looking at, so let’s take a look at a sample credit report from Experian and you can get an idea of what kind of information it contains.  Remember, while each report may look slightly different, they all contain the same type of information.</a:t>
            </a:r>
          </a:p>
          <a:p>
            <a:endParaRPr lang="en-US" sz="500" baseline="0" dirty="0"/>
          </a:p>
          <a:p>
            <a:r>
              <a:rPr lang="en-US" sz="1100" baseline="0" dirty="0"/>
              <a:t>Identifying information like your Social Security Number, your name, your address, and even your employment history is recorded in your </a:t>
            </a:r>
            <a:r>
              <a:rPr lang="en-US" sz="1100" dirty="0"/>
              <a:t>credit report</a:t>
            </a:r>
            <a:r>
              <a:rPr lang="en-US" sz="1100" baseline="0" dirty="0"/>
              <a:t>.   </a:t>
            </a:r>
          </a:p>
          <a:p>
            <a:endParaRPr lang="en-US" sz="1100" baseline="0" dirty="0"/>
          </a:p>
          <a:p>
            <a:r>
              <a:rPr lang="en-US" sz="1100" baseline="0" dirty="0"/>
              <a:t>Your credit report may also include alerts if you place a fraud or an active duty military alert on your records, or a consumer statement if you have additional information that you may want included in your credit file.  Anyone who pulls your credit report will be able to see any alerts and read your consumer statement.  </a:t>
            </a:r>
          </a:p>
          <a:p>
            <a:endParaRPr lang="en-US" sz="1100" baseline="0" dirty="0"/>
          </a:p>
          <a:p>
            <a:pPr>
              <a:buFont typeface="Arial" pitchFamily="34" charset="0"/>
              <a:buNone/>
            </a:pPr>
            <a:r>
              <a:rPr lang="en-US" sz="1100" b="0" baseline="0" dirty="0">
                <a:solidFill>
                  <a:srgbClr val="48A858"/>
                </a:solidFill>
              </a:rPr>
              <a:t>Other items that show on a credit report include: Details on</a:t>
            </a:r>
            <a:r>
              <a:rPr lang="en-US" sz="1100" b="0" dirty="0">
                <a:solidFill>
                  <a:srgbClr val="48A858"/>
                </a:solidFill>
              </a:rPr>
              <a:t> </a:t>
            </a:r>
            <a:r>
              <a:rPr lang="en-US" sz="1100" dirty="0">
                <a:solidFill>
                  <a:srgbClr val="48A858"/>
                </a:solidFill>
              </a:rPr>
              <a:t>a</a:t>
            </a:r>
            <a:r>
              <a:rPr lang="en-US" sz="1100" b="0" dirty="0">
                <a:solidFill>
                  <a:srgbClr val="48A858"/>
                </a:solidFill>
              </a:rPr>
              <a:t>ccounts reported including; </a:t>
            </a:r>
            <a:r>
              <a:rPr lang="en-US" sz="1100" dirty="0">
                <a:solidFill>
                  <a:srgbClr val="48A858"/>
                </a:solidFill>
              </a:rPr>
              <a:t>p</a:t>
            </a:r>
            <a:r>
              <a:rPr lang="en-US" sz="1100" baseline="0" dirty="0">
                <a:solidFill>
                  <a:srgbClr val="48A858"/>
                </a:solidFill>
              </a:rPr>
              <a:t>ayment history, type of </a:t>
            </a:r>
            <a:r>
              <a:rPr lang="en-US" sz="1100" dirty="0">
                <a:solidFill>
                  <a:srgbClr val="48A858"/>
                </a:solidFill>
              </a:rPr>
              <a:t>c</a:t>
            </a:r>
            <a:r>
              <a:rPr lang="en-US" sz="1100" baseline="0" dirty="0">
                <a:solidFill>
                  <a:srgbClr val="48A858"/>
                </a:solidFill>
              </a:rPr>
              <a:t>redit (installment, credit, mortgage), limit, balance,</a:t>
            </a:r>
            <a:r>
              <a:rPr lang="en-US" sz="1100" dirty="0">
                <a:solidFill>
                  <a:srgbClr val="48A858"/>
                </a:solidFill>
              </a:rPr>
              <a:t> opening date and account status.</a:t>
            </a:r>
            <a:endParaRPr lang="en-US" sz="1100" baseline="0" dirty="0">
              <a:solidFill>
                <a:srgbClr val="48A858"/>
              </a:solidFill>
            </a:endParaRPr>
          </a:p>
          <a:p>
            <a:endParaRPr lang="en-US" sz="500" baseline="0" dirty="0"/>
          </a:p>
          <a:p>
            <a:r>
              <a:rPr lang="en-US" sz="1100" baseline="0" dirty="0"/>
              <a:t>Your credit report also shows credit inquiries on your file. There are two types of inquiries and they are treated differently on your report.</a:t>
            </a:r>
          </a:p>
          <a:p>
            <a:r>
              <a:rPr lang="en-US" sz="1100" baseline="0" dirty="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baseline="0" dirty="0"/>
              <a:t>Hard pull/Hard inquiry - </a:t>
            </a:r>
            <a:r>
              <a:rPr lang="en-US" sz="1100" baseline="0" dirty="0"/>
              <a:t>generally occur when you initiate a credit application by applying for a loan or credit. They are inquiries that require your authorization.  They remain on your credit report for 2 years and may lower your credit score a few points each time you apply, so if you are seeking to improve your score stop applying for multiple credit lines. (</a:t>
            </a:r>
            <a:r>
              <a:rPr lang="en-US" sz="1100" baseline="0" dirty="0">
                <a:solidFill>
                  <a:srgbClr val="5AA947"/>
                </a:solidFill>
              </a:rPr>
              <a:t>Although special </a:t>
            </a:r>
            <a:r>
              <a:rPr lang="en-US" sz="1100" baseline="0" dirty="0"/>
              <a:t>treatment is given to consumers applying for a mortgage or car loan -- multiple applications during a 30 day period are bundled and treated as one inquiry).  </a:t>
            </a:r>
          </a:p>
          <a:p>
            <a:pPr>
              <a:buFont typeface="Arial" pitchFamily="34" charset="0"/>
              <a:buNone/>
            </a:pPr>
            <a:endParaRPr lang="en-US" sz="500" baseline="0" dirty="0"/>
          </a:p>
          <a:p>
            <a:pPr>
              <a:buFont typeface="Arial" pitchFamily="34" charset="0"/>
              <a:buChar char="•"/>
            </a:pPr>
            <a:r>
              <a:rPr lang="en-US" sz="1100" b="1" baseline="0" dirty="0"/>
              <a:t>Soft pull/Soft inquiry - </a:t>
            </a:r>
            <a:r>
              <a:rPr lang="en-US" sz="1100" baseline="0" dirty="0"/>
              <a:t>occur when you receive a preapproved credit offer, when a current creditor checks your report or when you check your own </a:t>
            </a:r>
            <a:r>
              <a:rPr lang="en-US" sz="1100" dirty="0"/>
              <a:t>credit report</a:t>
            </a:r>
            <a:r>
              <a:rPr lang="en-US" sz="1100" baseline="0" dirty="0"/>
              <a:t>.  Soft inquiries may be recorded on your report, but this varies by bureau.  They do not affect your credit score in any way.  We’ll talk about credit scores thoroughly</a:t>
            </a:r>
            <a:r>
              <a:rPr lang="en-US" sz="1100" dirty="0"/>
              <a:t> later in the presentation.</a:t>
            </a:r>
          </a:p>
          <a:p>
            <a:pPr>
              <a:buFont typeface="Arial" pitchFamily="34" charset="0"/>
              <a:buChar char="•"/>
            </a:pPr>
            <a:endParaRPr lang="en-US" sz="1100" baseline="0" dirty="0"/>
          </a:p>
          <a:p>
            <a:pPr eaLnBrk="1" hangingPunct="1"/>
            <a:r>
              <a:rPr lang="en-US" sz="1300" dirty="0"/>
              <a:t>It</a:t>
            </a:r>
            <a:r>
              <a:rPr lang="en-US" sz="1300" baseline="0" dirty="0"/>
              <a:t> is important to review your credit report to check for mistakes and errors.  </a:t>
            </a:r>
            <a:r>
              <a:rPr lang="en-US" sz="1300" dirty="0"/>
              <a:t>Some</a:t>
            </a:r>
            <a:r>
              <a:rPr lang="en-US" sz="1300" baseline="0" dirty="0"/>
              <a:t> </a:t>
            </a:r>
            <a:r>
              <a:rPr lang="en-US" sz="1300" dirty="0"/>
              <a:t>common errors</a:t>
            </a:r>
            <a:r>
              <a:rPr lang="en-US" sz="1300" baseline="0" dirty="0"/>
              <a:t> include:</a:t>
            </a:r>
          </a:p>
          <a:p>
            <a:pPr eaLnBrk="1" hangingPunct="1"/>
            <a:endParaRPr lang="en-US" sz="1300" baseline="0" dirty="0"/>
          </a:p>
          <a:p>
            <a:pPr lvl="1">
              <a:buFont typeface="Arial" pitchFamily="34" charset="0"/>
              <a:buChar char="•"/>
            </a:pPr>
            <a:r>
              <a:rPr lang="en-US" sz="1300" baseline="0" dirty="0"/>
              <a:t>Incorrect name (especially</a:t>
            </a:r>
            <a:r>
              <a:rPr lang="en-US" sz="1300" dirty="0"/>
              <a:t> </a:t>
            </a:r>
            <a:r>
              <a:rPr lang="en-US" sz="1300" dirty="0">
                <a:solidFill>
                  <a:srgbClr val="5AA947"/>
                </a:solidFill>
              </a:rPr>
              <a:t>with Jr./Sr. situations</a:t>
            </a:r>
            <a:r>
              <a:rPr lang="en-US" sz="1300" dirty="0"/>
              <a:t>)</a:t>
            </a:r>
            <a:endParaRPr lang="en-US" sz="1300" baseline="0" dirty="0"/>
          </a:p>
          <a:p>
            <a:pPr lvl="1">
              <a:buFont typeface="Arial" pitchFamily="34" charset="0"/>
              <a:buChar char="•"/>
            </a:pPr>
            <a:r>
              <a:rPr lang="en-US" sz="1300" baseline="0" dirty="0"/>
              <a:t>Incorrect social, birth date,</a:t>
            </a:r>
            <a:r>
              <a:rPr lang="en-US" sz="1300" dirty="0"/>
              <a:t> or ad</a:t>
            </a:r>
            <a:r>
              <a:rPr lang="en-US" sz="1300" baseline="0" dirty="0"/>
              <a:t>dress</a:t>
            </a:r>
          </a:p>
          <a:p>
            <a:pPr lvl="1">
              <a:buFont typeface="Arial" pitchFamily="34" charset="0"/>
              <a:buChar char="•"/>
            </a:pPr>
            <a:r>
              <a:rPr lang="en-US" sz="1300" baseline="0" dirty="0"/>
              <a:t>Duplication or absence of legitimate credit lines</a:t>
            </a:r>
          </a:p>
          <a:p>
            <a:pPr lvl="1">
              <a:buFont typeface="Arial" pitchFamily="34" charset="0"/>
              <a:buChar char="•"/>
            </a:pPr>
            <a:r>
              <a:rPr lang="en-US" sz="1300" baseline="0" dirty="0"/>
              <a:t>Closed accounts still listed as open</a:t>
            </a:r>
          </a:p>
          <a:p>
            <a:pPr lvl="1">
              <a:buFont typeface="Arial" pitchFamily="34" charset="0"/>
              <a:buChar char="•"/>
            </a:pPr>
            <a:r>
              <a:rPr lang="en-US" sz="1300" baseline="0" dirty="0"/>
              <a:t>Activity or line that belongs to someone else and is reported on your file in error</a:t>
            </a:r>
          </a:p>
          <a:p>
            <a:br>
              <a:rPr lang="en-US" sz="1300" dirty="0"/>
            </a:br>
            <a:r>
              <a:rPr lang="en-US" sz="1300" dirty="0"/>
              <a:t>Some</a:t>
            </a:r>
            <a:r>
              <a:rPr lang="en-US" sz="1300" baseline="0" dirty="0"/>
              <a:t> of these errors could negatively impact your score, so it is important to spot them and take action as soon as possible.  We will discuss how to do this later in the presentation.  </a:t>
            </a:r>
          </a:p>
          <a:p>
            <a:endParaRPr lang="en-US" sz="1300" baseline="0" dirty="0"/>
          </a:p>
          <a:p>
            <a:r>
              <a:rPr lang="en-US" sz="1300" dirty="0"/>
              <a:t>We also want you to understand</a:t>
            </a:r>
            <a:r>
              <a:rPr lang="en-US" sz="1300" baseline="0" dirty="0"/>
              <a:t> what is on your credit report and how credit reports are used by lenders - so you can maintain, strengthen, or repair your credit.  </a:t>
            </a:r>
            <a:endParaRPr lang="en-US" sz="1300" dirty="0"/>
          </a:p>
          <a:p>
            <a:endParaRPr lang="en-US" sz="1300" dirty="0"/>
          </a:p>
          <a:p>
            <a:pPr eaLnBrk="1" hangingPunct="1"/>
            <a:r>
              <a:rPr lang="en-US" sz="1300" dirty="0"/>
              <a:t>It is also important to </a:t>
            </a:r>
            <a:r>
              <a:rPr lang="en-US" sz="1300" baseline="0" dirty="0"/>
              <a:t>review your credit report to look for warning signs of identity theft.  </a:t>
            </a:r>
            <a:r>
              <a:rPr lang="en-US" sz="1300" dirty="0"/>
              <a:t>Identity theft is a crime where someone steals and uses your personal information—name, Social Security number, or other identifying information—</a:t>
            </a:r>
            <a:r>
              <a:rPr lang="en-US" sz="1300" baseline="0" dirty="0"/>
              <a:t> to apply for credit in your name or worse!</a:t>
            </a:r>
            <a:endParaRPr lang="en-US" sz="1300" dirty="0"/>
          </a:p>
          <a:p>
            <a:pPr eaLnBrk="1" hangingPunct="1">
              <a:buFontTx/>
              <a:buNone/>
            </a:pPr>
            <a:r>
              <a:rPr lang="en-US" sz="1300" dirty="0"/>
              <a:t> </a:t>
            </a:r>
          </a:p>
          <a:p>
            <a:pPr eaLnBrk="1" hangingPunct="1"/>
            <a:r>
              <a:rPr lang="en-US" sz="1300" dirty="0"/>
              <a:t>When the thief doesn’t pay the account he or she has opened in your name, either the company or a debt collection agency may contact you and demand payment. As a result, your credit record likely will contain negative information about your bill-payment history which will lower your credit score and make it difficult to get credit, or cause you to pay higher interest rates on credit you </a:t>
            </a:r>
            <a:r>
              <a:rPr lang="en-US" sz="1300" i="1" dirty="0"/>
              <a:t>do</a:t>
            </a:r>
            <a:r>
              <a:rPr lang="en-US" sz="1300" dirty="0"/>
              <a:t> get.  </a:t>
            </a:r>
          </a:p>
          <a:p>
            <a:pPr eaLnBrk="1" hangingPunct="1">
              <a:buFontTx/>
              <a:buChar char="•"/>
            </a:pPr>
            <a:endParaRPr lang="en-US" sz="1200" dirty="0"/>
          </a:p>
          <a:p>
            <a:endParaRPr lang="en-US" dirty="0"/>
          </a:p>
          <a:p>
            <a:pPr>
              <a:buFont typeface="Arial" pitchFamily="34" charset="0"/>
              <a:buChar char="•"/>
            </a:pPr>
            <a:endParaRPr lang="en-US" sz="1100" baseline="0" dirty="0"/>
          </a:p>
          <a:p>
            <a:endParaRPr lang="en-US" sz="500" b="1" i="1" baseline="0"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5</a:t>
            </a:fld>
            <a:endParaRPr lang="en-US" dirty="0"/>
          </a:p>
        </p:txBody>
      </p:sp>
    </p:spTree>
    <p:extLst>
      <p:ext uri="{BB962C8B-B14F-4D97-AF65-F5344CB8AC3E}">
        <p14:creationId xmlns:p14="http://schemas.microsoft.com/office/powerpoint/2010/main" val="218050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95250"/>
            <a:ext cx="4298950" cy="2419350"/>
          </a:xfrm>
        </p:spPr>
      </p:sp>
      <p:sp>
        <p:nvSpPr>
          <p:cNvPr id="3" name="Notes Placeholder 2"/>
          <p:cNvSpPr>
            <a:spLocks noGrp="1"/>
          </p:cNvSpPr>
          <p:nvPr>
            <p:ph type="body" idx="1"/>
          </p:nvPr>
        </p:nvSpPr>
        <p:spPr>
          <a:xfrm>
            <a:off x="0" y="2590800"/>
            <a:ext cx="6858000" cy="6400800"/>
          </a:xfrm>
        </p:spPr>
        <p:txBody>
          <a:bodyPr>
            <a:noAutofit/>
          </a:bodyPr>
          <a:lstStyle/>
          <a:p>
            <a:pPr eaLnBrk="1" hangingPunct="1">
              <a:buFont typeface="Arial" pitchFamily="34" charset="0"/>
              <a:buChar char="•"/>
            </a:pPr>
            <a:r>
              <a:rPr lang="en-US" sz="1200" dirty="0">
                <a:solidFill>
                  <a:srgbClr val="48A858"/>
                </a:solidFill>
              </a:rPr>
              <a:t>Positive trade lines retained are retained 10 years from the DLA</a:t>
            </a:r>
            <a:r>
              <a:rPr lang="en-US" sz="1200" baseline="0" dirty="0">
                <a:solidFill>
                  <a:srgbClr val="48A858"/>
                </a:solidFill>
              </a:rPr>
              <a:t> (date last active/date of last activity).  Usually a two year payment snapshot is shown.  This can vary by bureau.  </a:t>
            </a:r>
          </a:p>
          <a:p>
            <a:pPr eaLnBrk="1" hangingPunct="1">
              <a:buFont typeface="Arial" pitchFamily="34" charset="0"/>
              <a:buChar char="•"/>
            </a:pPr>
            <a:endParaRPr lang="en-US" sz="1200" baseline="0" dirty="0">
              <a:solidFill>
                <a:srgbClr val="48A858"/>
              </a:solidFill>
            </a:endParaRPr>
          </a:p>
          <a:p>
            <a:pPr eaLnBrk="1" hangingPunct="1">
              <a:buFont typeface="Arial" pitchFamily="34" charset="0"/>
              <a:buChar char="•"/>
            </a:pPr>
            <a:r>
              <a:rPr lang="en-US" sz="1200" dirty="0">
                <a:solidFill>
                  <a:srgbClr val="48A858"/>
                </a:solidFill>
              </a:rPr>
              <a:t>If trade line indicates a delinquency, it will be retained 7 years from the DLA.  </a:t>
            </a:r>
          </a:p>
          <a:p>
            <a:pPr eaLnBrk="1" hangingPunct="1">
              <a:buFont typeface="Arial" pitchFamily="34" charset="0"/>
              <a:buChar char="•"/>
            </a:pPr>
            <a:endParaRPr lang="en-US" sz="1200" dirty="0">
              <a:solidFill>
                <a:srgbClr val="48A858"/>
              </a:solidFill>
            </a:endParaRPr>
          </a:p>
          <a:p>
            <a:pPr eaLnBrk="1" hangingPunct="1">
              <a:buFont typeface="Arial" pitchFamily="34" charset="0"/>
              <a:buChar char="•"/>
            </a:pPr>
            <a:r>
              <a:rPr lang="en-US" sz="1200" dirty="0">
                <a:solidFill>
                  <a:srgbClr val="48A858"/>
                </a:solidFill>
              </a:rPr>
              <a:t>Collection items paid or unpaid are </a:t>
            </a:r>
            <a:r>
              <a:rPr lang="en-US" sz="1200" b="1" dirty="0">
                <a:solidFill>
                  <a:srgbClr val="48A858"/>
                </a:solidFill>
              </a:rPr>
              <a:t>retained 7 years from the date of last activity with the original credit grantor</a:t>
            </a:r>
            <a:r>
              <a:rPr lang="en-US" sz="1200" dirty="0">
                <a:solidFill>
                  <a:srgbClr val="48A858"/>
                </a:solidFill>
              </a:rPr>
              <a:t>.</a:t>
            </a:r>
          </a:p>
          <a:p>
            <a:pPr eaLnBrk="1" hangingPunct="1">
              <a:buFont typeface="Arial" pitchFamily="34" charset="0"/>
              <a:buChar char="•"/>
            </a:pPr>
            <a:endParaRPr lang="en-US" sz="1200" dirty="0">
              <a:solidFill>
                <a:srgbClr val="48A858"/>
              </a:solidFill>
            </a:endParaRPr>
          </a:p>
          <a:p>
            <a:pPr eaLnBrk="1" hangingPunct="1">
              <a:buFont typeface="Arial" pitchFamily="34" charset="0"/>
              <a:buChar char="•"/>
            </a:pPr>
            <a:r>
              <a:rPr lang="en-US" sz="1200" dirty="0">
                <a:solidFill>
                  <a:srgbClr val="48A858"/>
                </a:solidFill>
              </a:rPr>
              <a:t>Bankruptcies </a:t>
            </a:r>
          </a:p>
          <a:p>
            <a:pPr lvl="1" eaLnBrk="1" hangingPunct="1">
              <a:buFont typeface="Arial" pitchFamily="34" charset="0"/>
              <a:buChar char="•"/>
            </a:pPr>
            <a:r>
              <a:rPr lang="en-US" sz="1200" dirty="0">
                <a:solidFill>
                  <a:srgbClr val="48A858"/>
                </a:solidFill>
              </a:rPr>
              <a:t>Chapter 7 or 11 will be retained 10 years from the original date filed if open, discharged or dismissed.  </a:t>
            </a:r>
          </a:p>
          <a:p>
            <a:pPr lvl="1" eaLnBrk="1" hangingPunct="1">
              <a:buFont typeface="Arial" pitchFamily="34" charset="0"/>
              <a:buChar char="•"/>
            </a:pPr>
            <a:r>
              <a:rPr lang="en-US" sz="1200" dirty="0">
                <a:solidFill>
                  <a:srgbClr val="48A858"/>
                </a:solidFill>
              </a:rPr>
              <a:t>Chapter 12 or 13 (when a person repays at least a portion of their debts) will remain in a credit report for 7 years from the filing date</a:t>
            </a:r>
            <a:r>
              <a:rPr lang="en-US" sz="1200" baseline="0" dirty="0">
                <a:solidFill>
                  <a:srgbClr val="48A858"/>
                </a:solidFill>
              </a:rPr>
              <a:t> if d</a:t>
            </a:r>
            <a:r>
              <a:rPr lang="en-US" sz="1200" dirty="0">
                <a:solidFill>
                  <a:srgbClr val="48A858"/>
                </a:solidFill>
              </a:rPr>
              <a:t>ischarged.</a:t>
            </a:r>
            <a:r>
              <a:rPr lang="en-US" sz="1200" baseline="0" dirty="0">
                <a:solidFill>
                  <a:srgbClr val="48A858"/>
                </a:solidFill>
              </a:rPr>
              <a:t>  </a:t>
            </a:r>
            <a:r>
              <a:rPr lang="en-US" sz="1200" dirty="0">
                <a:solidFill>
                  <a:srgbClr val="48A858"/>
                </a:solidFill>
              </a:rPr>
              <a:t>Open or dismissed items</a:t>
            </a:r>
            <a:r>
              <a:rPr lang="en-US" sz="1200" baseline="0" dirty="0">
                <a:solidFill>
                  <a:srgbClr val="48A858"/>
                </a:solidFill>
              </a:rPr>
              <a:t> </a:t>
            </a:r>
            <a:r>
              <a:rPr lang="en-US" sz="1200" dirty="0">
                <a:solidFill>
                  <a:srgbClr val="48A858"/>
                </a:solidFill>
              </a:rPr>
              <a:t>will be retained 10 years from the original date filed.</a:t>
            </a:r>
          </a:p>
          <a:p>
            <a:pPr eaLnBrk="1" hangingPunct="1">
              <a:buFont typeface="Arial" pitchFamily="34" charset="0"/>
              <a:buChar char="•"/>
            </a:pPr>
            <a:endParaRPr lang="en-US" sz="1200" dirty="0">
              <a:solidFill>
                <a:srgbClr val="48A858"/>
              </a:solidFill>
            </a:endParaRPr>
          </a:p>
          <a:p>
            <a:pPr eaLnBrk="1" hangingPunct="1">
              <a:buFont typeface="Arial" pitchFamily="34" charset="0"/>
              <a:buChar char="•"/>
            </a:pPr>
            <a:r>
              <a:rPr lang="en-US" sz="1200" dirty="0">
                <a:solidFill>
                  <a:srgbClr val="48A858"/>
                </a:solidFill>
              </a:rPr>
              <a:t>A civil judgment is simply a debt you owe through the courts as a result of a lawsuit. If you have been sued and lost, you will likely owe a civil judgment. Civil judgments show for 7 years but can be renewed</a:t>
            </a:r>
            <a:r>
              <a:rPr lang="en-US" sz="1200" baseline="0" dirty="0">
                <a:solidFill>
                  <a:srgbClr val="48A858"/>
                </a:solidFill>
              </a:rPr>
              <a:t> if the debt is unpaid.  </a:t>
            </a:r>
            <a:r>
              <a:rPr lang="en-US" sz="1200" dirty="0">
                <a:solidFill>
                  <a:srgbClr val="48A858"/>
                </a:solidFill>
              </a:rPr>
              <a:t>Once paid, records</a:t>
            </a:r>
            <a:r>
              <a:rPr lang="en-US" sz="1200" baseline="0" dirty="0">
                <a:solidFill>
                  <a:srgbClr val="48A858"/>
                </a:solidFill>
              </a:rPr>
              <a:t> are</a:t>
            </a:r>
            <a:r>
              <a:rPr lang="en-US" sz="1200" dirty="0">
                <a:solidFill>
                  <a:srgbClr val="48A858"/>
                </a:solidFill>
              </a:rPr>
              <a:t> updated to show that fact</a:t>
            </a:r>
            <a:r>
              <a:rPr lang="en-US" sz="1200" baseline="0" dirty="0">
                <a:solidFill>
                  <a:srgbClr val="48A858"/>
                </a:solidFill>
              </a:rPr>
              <a:t>. </a:t>
            </a:r>
            <a:endParaRPr lang="en-US" sz="1200" dirty="0">
              <a:solidFill>
                <a:srgbClr val="48A858"/>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a:solidFill>
                <a:srgbClr val="48A858"/>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srgbClr val="48A858"/>
                </a:solidFill>
              </a:rPr>
              <a:t>Unpaid tax liens report indefinitely from the date filed.  Paid tax liens are reported 7 years from the paid/released date. Therefore paying off this</a:t>
            </a:r>
            <a:r>
              <a:rPr lang="en-US" sz="1200" baseline="0" dirty="0">
                <a:solidFill>
                  <a:srgbClr val="48A858"/>
                </a:solidFill>
              </a:rPr>
              <a:t> debt may be a priority.</a:t>
            </a:r>
            <a:endParaRPr lang="en-US" sz="1200" dirty="0">
              <a:solidFill>
                <a:srgbClr val="48A858"/>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48A858"/>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48A858"/>
                </a:solidFill>
              </a:rPr>
              <a:t>It is important to review for accuracy with the member as both positive and negative information are used to calculate the member’s credit score.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48A858"/>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48A858"/>
                </a:solidFill>
              </a:rPr>
              <a:t>Source: Equifax</a:t>
            </a:r>
            <a:endParaRPr lang="en-US" sz="500" baseline="0" dirty="0"/>
          </a:p>
          <a:p>
            <a:r>
              <a:rPr lang="en-US" sz="1100" baseline="0" dirty="0"/>
              <a:t>Your credit report also shows credit inquiries on your file. There are two types of inquiries and they are treated differently on your report.</a:t>
            </a:r>
          </a:p>
          <a:p>
            <a:r>
              <a:rPr lang="en-US" sz="1100" baseline="0" dirty="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baseline="0" dirty="0"/>
              <a:t>Hard pull/Hard inquiry - </a:t>
            </a:r>
            <a:r>
              <a:rPr lang="en-US" sz="1100" baseline="0" dirty="0"/>
              <a:t>generally occur when you initiate a credit application by applying for a loan or credit. They are inquiries that require your authorization.  They remain on your credit report for 2 years and may lower your credit score a few points each time you apply, so if you are seeking to improve your score stop applying for multiple credit lines. (</a:t>
            </a:r>
            <a:r>
              <a:rPr lang="en-US" sz="1100" baseline="0" dirty="0">
                <a:solidFill>
                  <a:srgbClr val="5AA947"/>
                </a:solidFill>
              </a:rPr>
              <a:t>Although special </a:t>
            </a:r>
            <a:r>
              <a:rPr lang="en-US" sz="1100" baseline="0" dirty="0"/>
              <a:t>treatment is given to consumers applying for a mortgage or car loan -- multiple applications during a 30 day period are bundled and treated as one inquiry).  </a:t>
            </a:r>
          </a:p>
          <a:p>
            <a:pPr>
              <a:buFont typeface="Arial" pitchFamily="34" charset="0"/>
              <a:buNone/>
            </a:pPr>
            <a:endParaRPr lang="en-US" sz="500" baseline="0" dirty="0"/>
          </a:p>
          <a:p>
            <a:pPr>
              <a:buFont typeface="Arial" pitchFamily="34" charset="0"/>
              <a:buChar char="•"/>
            </a:pPr>
            <a:r>
              <a:rPr lang="en-US" sz="1100" b="1" baseline="0" dirty="0"/>
              <a:t>Soft pull/Soft inquiry - </a:t>
            </a:r>
            <a:r>
              <a:rPr lang="en-US" sz="1100" baseline="0" dirty="0"/>
              <a:t>occur when you receive a preapproved credit offer, when a current creditor checks your report or when you check your own </a:t>
            </a:r>
            <a:r>
              <a:rPr lang="en-US" sz="1100" dirty="0"/>
              <a:t>credit report</a:t>
            </a:r>
            <a:r>
              <a:rPr lang="en-US" sz="1100" baseline="0" dirty="0"/>
              <a:t>.  Soft inquiries may be recorded on your report, but this varies by bureau.  They do not affect your credit score in any way.  We’ll talk about credit scores thoroughly</a:t>
            </a:r>
            <a:r>
              <a:rPr lang="en-US" sz="1100" dirty="0"/>
              <a:t> later in the presentation.</a:t>
            </a:r>
          </a:p>
          <a:p>
            <a:pPr>
              <a:buFont typeface="Arial" pitchFamily="34" charset="0"/>
              <a:buChar char="•"/>
            </a:pPr>
            <a:endParaRPr lang="en-US" sz="1100" baseline="0" dirty="0"/>
          </a:p>
          <a:p>
            <a:pPr eaLnBrk="1" hangingPunct="1"/>
            <a:r>
              <a:rPr lang="en-US" sz="1300" dirty="0"/>
              <a:t>It</a:t>
            </a:r>
            <a:r>
              <a:rPr lang="en-US" sz="1300" baseline="0" dirty="0"/>
              <a:t> is important to review your credit report to check for mistakes and errors.  </a:t>
            </a:r>
            <a:r>
              <a:rPr lang="en-US" sz="1300" dirty="0"/>
              <a:t>Some</a:t>
            </a:r>
            <a:r>
              <a:rPr lang="en-US" sz="1300" baseline="0" dirty="0"/>
              <a:t> </a:t>
            </a:r>
            <a:r>
              <a:rPr lang="en-US" sz="1300" dirty="0"/>
              <a:t>common errors</a:t>
            </a:r>
            <a:r>
              <a:rPr lang="en-US" sz="1300" baseline="0" dirty="0"/>
              <a:t> include:</a:t>
            </a:r>
          </a:p>
          <a:p>
            <a:pPr eaLnBrk="1" hangingPunct="1"/>
            <a:endParaRPr lang="en-US" sz="1300" baseline="0" dirty="0"/>
          </a:p>
          <a:p>
            <a:pPr lvl="1">
              <a:buFont typeface="Arial" pitchFamily="34" charset="0"/>
              <a:buChar char="•"/>
            </a:pPr>
            <a:r>
              <a:rPr lang="en-US" sz="1300" baseline="0" dirty="0"/>
              <a:t>Incorrect name (especially</a:t>
            </a:r>
            <a:r>
              <a:rPr lang="en-US" sz="1300" dirty="0"/>
              <a:t> </a:t>
            </a:r>
            <a:r>
              <a:rPr lang="en-US" sz="1300" dirty="0">
                <a:solidFill>
                  <a:srgbClr val="5AA947"/>
                </a:solidFill>
              </a:rPr>
              <a:t>with Jr./Sr. situations</a:t>
            </a:r>
            <a:r>
              <a:rPr lang="en-US" sz="1300" dirty="0"/>
              <a:t>)</a:t>
            </a:r>
            <a:endParaRPr lang="en-US" sz="1300" baseline="0" dirty="0"/>
          </a:p>
          <a:p>
            <a:pPr lvl="1">
              <a:buFont typeface="Arial" pitchFamily="34" charset="0"/>
              <a:buChar char="•"/>
            </a:pPr>
            <a:r>
              <a:rPr lang="en-US" sz="1300" baseline="0" dirty="0"/>
              <a:t>Incorrect social, birth date,</a:t>
            </a:r>
            <a:r>
              <a:rPr lang="en-US" sz="1300" dirty="0"/>
              <a:t> or ad</a:t>
            </a:r>
            <a:r>
              <a:rPr lang="en-US" sz="1300" baseline="0" dirty="0"/>
              <a:t>dress</a:t>
            </a:r>
          </a:p>
          <a:p>
            <a:pPr lvl="1">
              <a:buFont typeface="Arial" pitchFamily="34" charset="0"/>
              <a:buChar char="•"/>
            </a:pPr>
            <a:r>
              <a:rPr lang="en-US" sz="1300" baseline="0" dirty="0"/>
              <a:t>Duplication or absence of legitimate credit lines</a:t>
            </a:r>
          </a:p>
          <a:p>
            <a:pPr lvl="1">
              <a:buFont typeface="Arial" pitchFamily="34" charset="0"/>
              <a:buChar char="•"/>
            </a:pPr>
            <a:r>
              <a:rPr lang="en-US" sz="1300" baseline="0" dirty="0"/>
              <a:t>Closed accounts still listed as open</a:t>
            </a:r>
          </a:p>
          <a:p>
            <a:pPr lvl="1">
              <a:buFont typeface="Arial" pitchFamily="34" charset="0"/>
              <a:buChar char="•"/>
            </a:pPr>
            <a:r>
              <a:rPr lang="en-US" sz="1300" baseline="0" dirty="0"/>
              <a:t>Activity or line that belongs to someone else and is reported on your file in error</a:t>
            </a:r>
          </a:p>
          <a:p>
            <a:br>
              <a:rPr lang="en-US" sz="1300" dirty="0"/>
            </a:br>
            <a:r>
              <a:rPr lang="en-US" sz="1300" dirty="0"/>
              <a:t>Some</a:t>
            </a:r>
            <a:r>
              <a:rPr lang="en-US" sz="1300" baseline="0" dirty="0"/>
              <a:t> of these errors could negatively impact your score, so it is important to spot them and take action as soon as possible.  We will discuss how to do this later in the presentation.  </a:t>
            </a:r>
          </a:p>
          <a:p>
            <a:endParaRPr lang="en-US" sz="1300" baseline="0" dirty="0"/>
          </a:p>
          <a:p>
            <a:r>
              <a:rPr lang="en-US" sz="1300" dirty="0"/>
              <a:t>We also want you to understand</a:t>
            </a:r>
            <a:r>
              <a:rPr lang="en-US" sz="1300" baseline="0" dirty="0"/>
              <a:t> what is on your credit report and how credit reports are used by lenders - so you can maintain, strengthen, or repair your credit.  </a:t>
            </a:r>
            <a:endParaRPr lang="en-US" sz="1300" dirty="0"/>
          </a:p>
          <a:p>
            <a:endParaRPr lang="en-US" sz="1300" dirty="0"/>
          </a:p>
          <a:p>
            <a:pPr eaLnBrk="1" hangingPunct="1"/>
            <a:r>
              <a:rPr lang="en-US" sz="1300" dirty="0"/>
              <a:t>It is also important to </a:t>
            </a:r>
            <a:r>
              <a:rPr lang="en-US" sz="1300" baseline="0" dirty="0"/>
              <a:t>review your credit report to look for warning signs of identity theft.  </a:t>
            </a:r>
            <a:r>
              <a:rPr lang="en-US" sz="1300" dirty="0"/>
              <a:t>Identity theft is a crime where someone steals and uses your personal information—name, Social Security number, or other identifying information—</a:t>
            </a:r>
            <a:r>
              <a:rPr lang="en-US" sz="1300" baseline="0" dirty="0"/>
              <a:t> to apply for credit in your name or worse!</a:t>
            </a:r>
            <a:endParaRPr lang="en-US" sz="1300" dirty="0"/>
          </a:p>
          <a:p>
            <a:pPr eaLnBrk="1" hangingPunct="1">
              <a:buFontTx/>
              <a:buNone/>
            </a:pPr>
            <a:r>
              <a:rPr lang="en-US" sz="1300" dirty="0"/>
              <a:t> </a:t>
            </a:r>
          </a:p>
          <a:p>
            <a:pPr eaLnBrk="1" hangingPunct="1"/>
            <a:r>
              <a:rPr lang="en-US" sz="1300" dirty="0"/>
              <a:t>When the thief doesn’t pay the account he or she has opened in your name, either the company or a debt collection agency may contact you and demand payment. As a result, your credit record likely will contain negative information about your bill-payment history which will lower your credit score and make it difficult to get credit, or cause you to pay higher interest rates on credit you </a:t>
            </a:r>
            <a:r>
              <a:rPr lang="en-US" sz="1300" i="1" dirty="0"/>
              <a:t>do</a:t>
            </a:r>
            <a:r>
              <a:rPr lang="en-US" sz="1300" dirty="0"/>
              <a:t> get.  </a:t>
            </a:r>
          </a:p>
          <a:p>
            <a:pPr eaLnBrk="1" hangingPunct="1">
              <a:buFontTx/>
              <a:buChar char="•"/>
            </a:pPr>
            <a:endParaRPr lang="en-US" sz="1200" dirty="0"/>
          </a:p>
          <a:p>
            <a:endParaRPr lang="en-US" dirty="0"/>
          </a:p>
          <a:p>
            <a:pPr>
              <a:buFont typeface="Arial" pitchFamily="34" charset="0"/>
              <a:buChar char="•"/>
            </a:pPr>
            <a:endParaRPr lang="en-US" sz="1100" baseline="0" dirty="0"/>
          </a:p>
          <a:p>
            <a:endParaRPr lang="en-US" sz="500" b="1" i="1" baseline="0"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6</a:t>
            </a:fld>
            <a:endParaRPr lang="en-US" dirty="0"/>
          </a:p>
        </p:txBody>
      </p:sp>
    </p:spTree>
    <p:extLst>
      <p:ext uri="{BB962C8B-B14F-4D97-AF65-F5344CB8AC3E}">
        <p14:creationId xmlns:p14="http://schemas.microsoft.com/office/powerpoint/2010/main" val="124035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95250"/>
            <a:ext cx="4298950" cy="2419350"/>
          </a:xfrm>
        </p:spPr>
      </p:sp>
      <p:sp>
        <p:nvSpPr>
          <p:cNvPr id="3" name="Notes Placeholder 2"/>
          <p:cNvSpPr>
            <a:spLocks noGrp="1"/>
          </p:cNvSpPr>
          <p:nvPr>
            <p:ph type="body" idx="1"/>
          </p:nvPr>
        </p:nvSpPr>
        <p:spPr>
          <a:xfrm>
            <a:off x="0" y="2590800"/>
            <a:ext cx="6858000" cy="6400800"/>
          </a:xfrm>
        </p:spPr>
        <p:txBody>
          <a:bodyPr>
            <a:noAutofit/>
          </a:bodyPr>
          <a:lstStyle/>
          <a:p>
            <a:pPr eaLnBrk="1" hangingPunct="1">
              <a:buFontTx/>
              <a:buNone/>
            </a:pPr>
            <a:r>
              <a:rPr lang="en-US" sz="800" b="1" dirty="0"/>
              <a:t>So</a:t>
            </a:r>
            <a:r>
              <a:rPr lang="en-US" sz="800" b="1" baseline="0" dirty="0"/>
              <a:t> we now know why you should check your credit report but now let’s discuss how relevant this is to you.  </a:t>
            </a:r>
            <a:endParaRPr lang="en-US" sz="800" b="1" dirty="0"/>
          </a:p>
          <a:p>
            <a:pPr eaLnBrk="1" hangingPunct="1">
              <a:buFontTx/>
              <a:buChar char="•"/>
            </a:pPr>
            <a:endParaRPr lang="en-US" sz="800" dirty="0"/>
          </a:p>
          <a:p>
            <a:pPr eaLnBrk="1" hangingPunct="1">
              <a:buFontTx/>
              <a:buChar char="•"/>
            </a:pPr>
            <a:r>
              <a:rPr lang="en-US" sz="800" dirty="0"/>
              <a:t>According</a:t>
            </a:r>
            <a:r>
              <a:rPr lang="en-US" sz="800" baseline="0" dirty="0"/>
              <a:t> to a recent study by the Federal Trade Commission about 1 in 5 of us, or approximately 40 million consumers have mistakes on one of their three credit files.  Of those, 1 in 4 had errors that might impact their score. However when consumers filed a dispute, 4 out of 5 experienced some modification to their credit report and 1 in 10 saw a change to their credit score.  1 in 20 saw a maximum score change of more than 25 points.  Twenty five points is significant!  It could mean the difference of getting approved or declined for </a:t>
            </a:r>
            <a:r>
              <a:rPr lang="en-US" sz="800" dirty="0"/>
              <a:t>a loan or it could change the rate you qualify for</a:t>
            </a:r>
            <a:r>
              <a:rPr lang="en-US" sz="800" baseline="0" dirty="0"/>
              <a:t>.      </a:t>
            </a:r>
            <a:endParaRPr lang="en-US" sz="800" dirty="0"/>
          </a:p>
          <a:p>
            <a:pPr eaLnBrk="1" hangingPunct="1">
              <a:buFontTx/>
              <a:buChar char="•"/>
            </a:pPr>
            <a:endParaRPr lang="en-US" sz="800" dirty="0"/>
          </a:p>
          <a:p>
            <a:pPr eaLnBrk="1" hangingPunct="1">
              <a:buFontTx/>
              <a:buChar char="•"/>
            </a:pPr>
            <a:r>
              <a:rPr lang="en-US" sz="800" baseline="0" dirty="0"/>
              <a:t>And according to a recent Javelin Strategy and Research Study identity theft is on the rise.  In 2014, there were</a:t>
            </a:r>
            <a:r>
              <a:rPr lang="en-US" sz="800" dirty="0"/>
              <a:t> </a:t>
            </a:r>
            <a:r>
              <a:rPr lang="en-US" sz="800" baseline="0" dirty="0"/>
              <a:t>approximately 12.7 million victims, that’s one victim every 2 seconds.     </a:t>
            </a:r>
          </a:p>
          <a:p>
            <a:pPr eaLnBrk="1" hangingPunct="1">
              <a:buFontTx/>
              <a:buChar char="•"/>
            </a:pPr>
            <a:endParaRPr lang="en-US" sz="800" b="1" dirty="0"/>
          </a:p>
          <a:p>
            <a:pPr eaLnBrk="1" hangingPunct="1">
              <a:buFontTx/>
              <a:buChar char="•"/>
            </a:pPr>
            <a:r>
              <a:rPr lang="en-US" sz="800" b="1" dirty="0"/>
              <a:t>In the same study,</a:t>
            </a:r>
            <a:r>
              <a:rPr lang="en-US" sz="800" b="1" baseline="0" dirty="0"/>
              <a:t> Javelin found that </a:t>
            </a:r>
            <a:r>
              <a:rPr lang="en-US" sz="800" b="1" dirty="0"/>
              <a:t>1 in 4 data breach notification recipients became a victim of identity fraud.</a:t>
            </a:r>
            <a:r>
              <a:rPr lang="en-US" sz="800" b="1" baseline="0" dirty="0"/>
              <a:t>  </a:t>
            </a:r>
            <a:endParaRPr lang="en-US" sz="800" baseline="0" dirty="0"/>
          </a:p>
          <a:p>
            <a:pPr eaLnBrk="1" hangingPunct="1">
              <a:buFontTx/>
              <a:buChar char="•"/>
            </a:pPr>
            <a:endParaRPr lang="en-US" sz="800" baseline="0" dirty="0"/>
          </a:p>
          <a:p>
            <a:pPr eaLnBrk="1" hangingPunct="1">
              <a:buFontTx/>
              <a:buChar char="•"/>
            </a:pPr>
            <a:r>
              <a:rPr lang="en-US" sz="800" baseline="0" dirty="0"/>
              <a:t>ID theft can have extremely </a:t>
            </a:r>
            <a:r>
              <a:rPr lang="en-US" sz="800" dirty="0"/>
              <a:t>negative consequences on our lives.</a:t>
            </a:r>
            <a:r>
              <a:rPr lang="en-US" sz="800" baseline="0" dirty="0"/>
              <a:t>  It brings on a</a:t>
            </a:r>
            <a:r>
              <a:rPr lang="en-US" sz="800" dirty="0"/>
              <a:t>dditional stress</a:t>
            </a:r>
            <a:r>
              <a:rPr lang="en-US" sz="800" baseline="0" dirty="0"/>
              <a:t> and worry and the victim often spends </a:t>
            </a:r>
            <a:r>
              <a:rPr lang="en-US" sz="800" dirty="0"/>
              <a:t>hours and money to try and</a:t>
            </a:r>
            <a:r>
              <a:rPr lang="en-US" sz="800" baseline="0" dirty="0"/>
              <a:t> resolve problems.  </a:t>
            </a:r>
          </a:p>
          <a:p>
            <a:pPr eaLnBrk="1" hangingPunct="1">
              <a:buFontTx/>
              <a:buChar char="•"/>
            </a:pPr>
            <a:endParaRPr lang="en-US" sz="800" baseline="0" dirty="0"/>
          </a:p>
          <a:p>
            <a:pPr eaLnBrk="1" hangingPunct="1">
              <a:buFontTx/>
              <a:buNone/>
            </a:pPr>
            <a:r>
              <a:rPr lang="en-US" sz="800" b="1" baseline="0" dirty="0"/>
              <a:t>Errors and Identity Theft can be corrected with time and patience - but the sooner you detect the problem the easier it is to resolve!  We’ll talk more about this later in the presentation.  </a:t>
            </a:r>
            <a:endParaRPr lang="en-US" sz="800" b="1" dirty="0"/>
          </a:p>
          <a:p>
            <a:endParaRPr lang="en-US" sz="800"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7</a:t>
            </a:fld>
            <a:endParaRPr lang="en-US" dirty="0"/>
          </a:p>
        </p:txBody>
      </p:sp>
    </p:spTree>
    <p:extLst>
      <p:ext uri="{BB962C8B-B14F-4D97-AF65-F5344CB8AC3E}">
        <p14:creationId xmlns:p14="http://schemas.microsoft.com/office/powerpoint/2010/main" val="45205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28600"/>
            <a:ext cx="6096000" cy="3429000"/>
          </a:xfrm>
        </p:spPr>
      </p:sp>
      <p:sp>
        <p:nvSpPr>
          <p:cNvPr id="3" name="Notes Placeholder 2"/>
          <p:cNvSpPr>
            <a:spLocks noGrp="1"/>
          </p:cNvSpPr>
          <p:nvPr>
            <p:ph type="body" idx="1"/>
          </p:nvPr>
        </p:nvSpPr>
        <p:spPr>
          <a:xfrm>
            <a:off x="0" y="3810000"/>
            <a:ext cx="6858000" cy="5029200"/>
          </a:xfrm>
        </p:spPr>
        <p:txBody>
          <a:bodyPr>
            <a:normAutofit/>
          </a:bodyPr>
          <a:lstStyle/>
          <a:p>
            <a:pPr eaLnBrk="1" hangingPunct="1"/>
            <a:r>
              <a:rPr lang="en-US" sz="1300" b="1" dirty="0">
                <a:solidFill>
                  <a:srgbClr val="FF0000"/>
                </a:solidFill>
              </a:rPr>
              <a:t>Handout</a:t>
            </a:r>
            <a:r>
              <a:rPr lang="en-US" sz="1300" b="1" baseline="0" dirty="0">
                <a:solidFill>
                  <a:srgbClr val="FF0000"/>
                </a:solidFill>
              </a:rPr>
              <a:t> – Sample Credit Report Dispute Letter</a:t>
            </a:r>
          </a:p>
          <a:p>
            <a:pPr eaLnBrk="1" hangingPunct="1"/>
            <a:r>
              <a:rPr lang="en-US" sz="1300" b="1" dirty="0"/>
              <a:t>To correct errors</a:t>
            </a:r>
            <a:r>
              <a:rPr lang="en-US" sz="1300" b="1" baseline="0" dirty="0"/>
              <a:t> on your file it is important to properly dispute them</a:t>
            </a:r>
            <a:r>
              <a:rPr lang="en-US" sz="1300" b="0" baseline="0" dirty="0"/>
              <a:t>.  </a:t>
            </a:r>
            <a:endParaRPr lang="en-US" sz="1300" b="0" dirty="0"/>
          </a:p>
          <a:p>
            <a:pPr>
              <a:buFont typeface="Arial" pitchFamily="34" charset="0"/>
              <a:buChar char="•"/>
            </a:pPr>
            <a:r>
              <a:rPr lang="en-US" dirty="0"/>
              <a:t> Your credit report contains instructions on how to dispute information on your file that you believe is inaccurate. Follow instructions carefully. Each</a:t>
            </a:r>
            <a:r>
              <a:rPr lang="en-US" baseline="0" dirty="0"/>
              <a:t> bureau offers an online dispute form.  On</a:t>
            </a:r>
            <a:r>
              <a:rPr lang="en-US" dirty="0"/>
              <a:t>line disputes are fast and convenient; however, you may not be able to include documentation to back up your side of the story. So if you have proof that an item is wrong, you may want to send a written dispute and include the records you would like to them to review. Some credit reports contain dispute forms, simplifying the dispute process.  </a:t>
            </a:r>
          </a:p>
          <a:p>
            <a:pPr>
              <a:buFont typeface="Arial" pitchFamily="34" charset="0"/>
              <a:buChar char="•"/>
            </a:pPr>
            <a:endParaRPr lang="en-US" dirty="0"/>
          </a:p>
          <a:p>
            <a:pPr>
              <a:buFont typeface="Arial" pitchFamily="34" charset="0"/>
              <a:buChar char="•"/>
            </a:pPr>
            <a:r>
              <a:rPr lang="en-US" dirty="0"/>
              <a:t>If there is no</a:t>
            </a:r>
            <a:r>
              <a:rPr lang="en-US" baseline="0" dirty="0"/>
              <a:t> form on file begin with a </a:t>
            </a:r>
            <a:r>
              <a:rPr lang="en-US" dirty="0"/>
              <a:t>detailed</a:t>
            </a:r>
            <a:r>
              <a:rPr lang="en-US" baseline="0" dirty="0"/>
              <a:t> </a:t>
            </a:r>
            <a:r>
              <a:rPr lang="en-US" dirty="0"/>
              <a:t>letter to the credit bureau explaining why you think information is inaccurate.  Include any copies,</a:t>
            </a:r>
            <a:r>
              <a:rPr lang="en-US" baseline="0" dirty="0"/>
              <a:t> notes, or files that might be pertinent.  Send all documents registered or certified mail but keep copies of everything you send in. </a:t>
            </a:r>
          </a:p>
          <a:p>
            <a:pPr>
              <a:buFont typeface="Arial" pitchFamily="34" charset="0"/>
              <a:buChar char="•"/>
            </a:pPr>
            <a:endParaRPr lang="en-US" dirty="0"/>
          </a:p>
          <a:p>
            <a:pPr eaLnBrk="1" hangingPunct="1">
              <a:buFontTx/>
              <a:buChar char="•"/>
            </a:pPr>
            <a:r>
              <a:rPr lang="en-US" dirty="0"/>
              <a:t> The credit bureau has 30 days to investigate, notify you of the results, and delete inaccurate or unverifiable information.</a:t>
            </a:r>
          </a:p>
          <a:p>
            <a:pPr eaLnBrk="1" hangingPunct="1">
              <a:buFontTx/>
              <a:buChar char="•"/>
            </a:pPr>
            <a:endParaRPr lang="en-US" dirty="0"/>
          </a:p>
          <a:p>
            <a:pPr eaLnBrk="1" hangingPunct="1">
              <a:buFontTx/>
              <a:buChar char="•"/>
            </a:pPr>
            <a:r>
              <a:rPr lang="en-US" dirty="0"/>
              <a:t> However, if you disagree with the investigation results, you can write a dispute statement to appear in your credit file.</a:t>
            </a:r>
          </a:p>
          <a:p>
            <a:endParaRPr lang="en-US" sz="1300" b="1" dirty="0"/>
          </a:p>
          <a:p>
            <a:r>
              <a:rPr lang="en-US" sz="1300" b="1" dirty="0"/>
              <a:t>Requests for credit status change</a:t>
            </a:r>
            <a:endParaRPr lang="en-US" sz="13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solidFill>
                  <a:srgbClr val="FF0000"/>
                </a:solidFill>
              </a:rPr>
              <a:t>Handout</a:t>
            </a:r>
            <a:r>
              <a:rPr lang="en-US" sz="1300" b="1" baseline="0" dirty="0">
                <a:solidFill>
                  <a:srgbClr val="FF0000"/>
                </a:solidFill>
              </a:rPr>
              <a:t> – Sample Credit Report Dispute Letter</a:t>
            </a:r>
            <a:endParaRPr lang="en-US" b="1" baseline="0" dirty="0">
              <a:solidFill>
                <a:srgbClr val="FF0000"/>
              </a:solidFill>
            </a:endParaRPr>
          </a:p>
          <a:p>
            <a:pPr eaLnBrk="1" hangingPunct="1">
              <a:buFontTx/>
              <a:buChar char="•"/>
            </a:pPr>
            <a:r>
              <a:rPr lang="en-US" dirty="0"/>
              <a:t>You may also contact the creditor directly.  Some creditors will consider amending your credit file, so it doesn’t hurt to ask. </a:t>
            </a:r>
            <a:r>
              <a:rPr lang="en-US" b="0" baseline="0" dirty="0"/>
              <a:t>For example if you have been a long time customer but maybe paid a bill late one month because you were away, sick, or for other reasons try to send a letter directly to the creditor and request the late payment be removed based on your history, relationship and the circumstances.  </a:t>
            </a:r>
            <a:r>
              <a:rPr lang="en-US" baseline="0" dirty="0"/>
              <a:t>Use a professional and respectful tone, explain how the negative reporting is impacting you.  For instance, if you share with them that you are trying to buy a home and this is affecting the mortgage rate you are qualifying for, they may consider updating it.  </a:t>
            </a:r>
            <a:endParaRPr lang="en-US" dirty="0"/>
          </a:p>
          <a:p>
            <a:endParaRPr lang="en-US" sz="1300"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8</a:t>
            </a:fld>
            <a:endParaRPr lang="en-US" dirty="0"/>
          </a:p>
        </p:txBody>
      </p:sp>
    </p:spTree>
    <p:extLst>
      <p:ext uri="{BB962C8B-B14F-4D97-AF65-F5344CB8AC3E}">
        <p14:creationId xmlns:p14="http://schemas.microsoft.com/office/powerpoint/2010/main" val="409290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When you receive your credit report - it</a:t>
            </a:r>
            <a:r>
              <a:rPr lang="en-US" sz="1200" baseline="0" dirty="0"/>
              <a:t> does NOT contain a credit score.  With that said</a:t>
            </a:r>
            <a:r>
              <a:rPr lang="en-US" sz="1200" dirty="0"/>
              <a:t>, i</a:t>
            </a:r>
            <a:r>
              <a:rPr lang="en-US" sz="1200" baseline="0" dirty="0"/>
              <a:t>t is important for you to understand what a credit score is and the impact it can have on your bottom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Your credit score is calculated based on information collected in your credit report.  Again, this is why periodically reviewing your credit report is so important.  </a:t>
            </a:r>
            <a:endParaRPr lang="en-US" sz="1200"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9</a:t>
            </a:fld>
            <a:endParaRPr lang="en-US" dirty="0"/>
          </a:p>
        </p:txBody>
      </p:sp>
    </p:spTree>
    <p:extLst>
      <p:ext uri="{BB962C8B-B14F-4D97-AF65-F5344CB8AC3E}">
        <p14:creationId xmlns:p14="http://schemas.microsoft.com/office/powerpoint/2010/main" val="62327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55F1178E-1156-FB47-82A3-A5780986079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260582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F1178E-1156-FB47-82A3-A5780986079C}"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172779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1178E-1156-FB47-82A3-A5780986079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30323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1178E-1156-FB47-82A3-A5780986079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8263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44958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8229600" cy="177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086100"/>
            <a:ext cx="8229600" cy="177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5791200" y="4803738"/>
            <a:ext cx="3044952" cy="27432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04800" y="4808136"/>
            <a:ext cx="3581400" cy="27432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418219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F1178E-1156-FB47-82A3-A5780986079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420540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1178E-1156-FB47-82A3-A5780986079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384974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1178E-1156-FB47-82A3-A5780986079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212251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F1178E-1156-FB47-82A3-A5780986079C}"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88293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F1178E-1156-FB47-82A3-A5780986079C}"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210327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F1178E-1156-FB47-82A3-A5780986079C}"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177663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1178E-1156-FB47-82A3-A5780986079C}"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321363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F1178E-1156-FB47-82A3-A5780986079C}"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F1089-A8F7-0947-B6BB-5FD8C47AF279}" type="slidenum">
              <a:rPr lang="en-US" smtClean="0"/>
              <a:t>‹#›</a:t>
            </a:fld>
            <a:endParaRPr lang="en-US"/>
          </a:p>
        </p:txBody>
      </p:sp>
    </p:spTree>
    <p:extLst>
      <p:ext uri="{BB962C8B-B14F-4D97-AF65-F5344CB8AC3E}">
        <p14:creationId xmlns:p14="http://schemas.microsoft.com/office/powerpoint/2010/main" val="298636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5F1178E-1156-FB47-82A3-A5780986079C}" type="datetimeFigureOut">
              <a:rPr lang="en-US" smtClean="0"/>
              <a:t>4/20/2021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9F1089-A8F7-0947-B6BB-5FD8C47AF279}"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108510FF-A746-D046-B448-A7E097A7BDEC}"/>
              </a:ext>
            </a:extLst>
          </p:cNvPr>
          <p:cNvPicPr>
            <a:picLocks noChangeAspect="1"/>
          </p:cNvPicPr>
          <p:nvPr userDrawn="1"/>
        </p:nvPicPr>
        <p:blipFill>
          <a:blip r:embed="rId15"/>
          <a:stretch>
            <a:fillRect/>
          </a:stretch>
        </p:blipFill>
        <p:spPr>
          <a:xfrm>
            <a:off x="7483844" y="4465342"/>
            <a:ext cx="1660156" cy="684637"/>
          </a:xfrm>
          <a:prstGeom prst="rect">
            <a:avLst/>
          </a:prstGeom>
        </p:spPr>
      </p:pic>
    </p:spTree>
    <p:extLst>
      <p:ext uri="{BB962C8B-B14F-4D97-AF65-F5344CB8AC3E}">
        <p14:creationId xmlns:p14="http://schemas.microsoft.com/office/powerpoint/2010/main" val="143732011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Lst>
  <p:txStyles>
    <p:titleStyle>
      <a:lvl1pPr algn="l" defTabSz="685800" rtl="0" eaLnBrk="1" latinLnBrk="0" hangingPunct="1">
        <a:lnSpc>
          <a:spcPct val="90000"/>
        </a:lnSpc>
        <a:spcBef>
          <a:spcPct val="0"/>
        </a:spcBef>
        <a:buNone/>
        <a:defRPr sz="3300" b="0" i="0" kern="1200">
          <a:solidFill>
            <a:srgbClr val="1C3463"/>
          </a:solidFill>
          <a:latin typeface="Source Sans Pro Black" panose="020B0503030403020204" pitchFamily="34" charset="0"/>
          <a:ea typeface="Source Sans Pro Black" panose="020B0503030403020204" pitchFamily="3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0827F"/>
          </a:solidFill>
          <a:latin typeface="Source Sans Pro Light" panose="020B0503030403020204" pitchFamily="34" charset="0"/>
          <a:ea typeface="Source Sans Pro Light" panose="020B05030304030202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0827F"/>
          </a:solidFill>
          <a:latin typeface="Source Sans Pro Light" panose="020B0503030403020204" pitchFamily="34" charset="0"/>
          <a:ea typeface="Source Sans Pro Light" panose="020B0503030403020204" pitchFamily="3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0827F"/>
          </a:solidFill>
          <a:latin typeface="Source Sans Pro Light" panose="020B0503030403020204" pitchFamily="34" charset="0"/>
          <a:ea typeface="Source Sans Pro Light" panose="020B0503030403020204" pitchFamily="3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0827F"/>
          </a:solidFill>
          <a:latin typeface="Source Sans Pro Light" panose="020B0503030403020204" pitchFamily="34" charset="0"/>
          <a:ea typeface="Source Sans Pro Light" panose="020B0503030403020204" pitchFamily="3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0827F"/>
          </a:solidFill>
          <a:latin typeface="Source Sans Pro Light" panose="020B0503030403020204" pitchFamily="34" charset="0"/>
          <a:ea typeface="Source Sans Pro Light" panose="020B05030304030202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L:\PUBLIC\Financial Education\VACUL Fin Ed Committe\Credit Campaign\Smart Credit Check Artwork\Smart_Credit_Logo_1.jpg">
            <a:extLst>
              <a:ext uri="{FF2B5EF4-FFF2-40B4-BE49-F238E27FC236}">
                <a16:creationId xmlns:a16="http://schemas.microsoft.com/office/drawing/2014/main" id="{67211952-0CAD-40FD-B941-9328EB62AC84}"/>
              </a:ext>
            </a:extLst>
          </p:cNvPr>
          <p:cNvPicPr>
            <a:picLocks noChangeAspect="1" noChangeArrowheads="1"/>
          </p:cNvPicPr>
          <p:nvPr/>
        </p:nvPicPr>
        <p:blipFill>
          <a:blip r:embed="rId3" cstate="print"/>
          <a:srcRect l="9807" t="3604" r="8349" b="6329"/>
          <a:stretch>
            <a:fillRect/>
          </a:stretch>
        </p:blipFill>
        <p:spPr bwMode="auto">
          <a:xfrm>
            <a:off x="1580113" y="311917"/>
            <a:ext cx="6386440" cy="4200092"/>
          </a:xfrm>
          <a:prstGeom prst="rect">
            <a:avLst/>
          </a:prstGeom>
          <a:noFill/>
        </p:spPr>
      </p:pic>
    </p:spTree>
    <p:extLst>
      <p:ext uri="{BB962C8B-B14F-4D97-AF65-F5344CB8AC3E}">
        <p14:creationId xmlns:p14="http://schemas.microsoft.com/office/powerpoint/2010/main" val="79175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573" y="204378"/>
            <a:ext cx="6400800" cy="971550"/>
          </a:xfrm>
          <a:prstGeom prst="round2SameRect">
            <a:avLst>
              <a:gd name="adj1" fmla="val 0"/>
              <a:gd name="adj2" fmla="val 0"/>
            </a:avLst>
          </a:prstGeom>
          <a:ln w="25400">
            <a:noFill/>
          </a:ln>
        </p:spPr>
        <p:txBody>
          <a:bodyPr>
            <a:noAutofit/>
          </a:bodyPr>
          <a:lstStyle/>
          <a:p>
            <a:r>
              <a:rPr lang="en-US" sz="3600" dirty="0">
                <a:latin typeface="Source Sans Pro Black" panose="020B0803030403020204" pitchFamily="34" charset="0"/>
              </a:rPr>
              <a:t>What’s Your Credit Score?</a:t>
            </a:r>
          </a:p>
        </p:txBody>
      </p:sp>
      <p:sp>
        <p:nvSpPr>
          <p:cNvPr id="3" name="Content Placeholder 2"/>
          <p:cNvSpPr>
            <a:spLocks noGrp="1"/>
          </p:cNvSpPr>
          <p:nvPr>
            <p:ph idx="1"/>
          </p:nvPr>
        </p:nvSpPr>
        <p:spPr>
          <a:xfrm>
            <a:off x="304800" y="1314450"/>
            <a:ext cx="7467600" cy="3600450"/>
          </a:xfrm>
          <a:noFill/>
          <a:ln>
            <a:noFill/>
          </a:ln>
        </p:spPr>
        <p:txBody>
          <a:bodyPr>
            <a:normAutofit/>
          </a:bodyPr>
          <a:lstStyle/>
          <a:p>
            <a:pPr>
              <a:lnSpc>
                <a:spcPct val="90000"/>
              </a:lnSpc>
            </a:pPr>
            <a:endParaRPr lang="en-US" sz="600" dirty="0">
              <a:solidFill>
                <a:schemeClr val="bg1">
                  <a:lumMod val="50000"/>
                </a:schemeClr>
              </a:solidFill>
              <a:latin typeface="Source Sans Pro Black" panose="020B0803030403020204" pitchFamily="34" charset="0"/>
            </a:endParaRPr>
          </a:p>
          <a:p>
            <a:pPr>
              <a:lnSpc>
                <a:spcPct val="90000"/>
              </a:lnSpc>
            </a:pPr>
            <a:r>
              <a:rPr lang="en-US" sz="2400" dirty="0">
                <a:solidFill>
                  <a:schemeClr val="bg1">
                    <a:lumMod val="50000"/>
                  </a:schemeClr>
                </a:solidFill>
                <a:latin typeface="Source Sans Pro Black" panose="020B0803030403020204" pitchFamily="34" charset="0"/>
              </a:rPr>
              <a:t>A number which predicts credit risk</a:t>
            </a:r>
          </a:p>
          <a:p>
            <a:pPr>
              <a:lnSpc>
                <a:spcPct val="90000"/>
              </a:lnSpc>
            </a:pPr>
            <a:r>
              <a:rPr lang="en-US" sz="2400" dirty="0">
                <a:solidFill>
                  <a:schemeClr val="bg1">
                    <a:lumMod val="50000"/>
                  </a:schemeClr>
                </a:solidFill>
                <a:latin typeface="Source Sans Pro Black" panose="020B0803030403020204" pitchFamily="34" charset="0"/>
              </a:rPr>
              <a:t>Shows “How likely you are to repay a loan?”</a:t>
            </a:r>
          </a:p>
          <a:p>
            <a:pPr>
              <a:lnSpc>
                <a:spcPct val="90000"/>
              </a:lnSpc>
            </a:pPr>
            <a:r>
              <a:rPr lang="en-US" sz="2400" dirty="0">
                <a:solidFill>
                  <a:schemeClr val="bg1">
                    <a:lumMod val="50000"/>
                  </a:schemeClr>
                </a:solidFill>
                <a:latin typeface="Source Sans Pro Black" panose="020B0803030403020204" pitchFamily="34" charset="0"/>
              </a:rPr>
              <a:t>Many different scoring systems</a:t>
            </a:r>
          </a:p>
          <a:p>
            <a:pPr lvl="1">
              <a:lnSpc>
                <a:spcPct val="90000"/>
              </a:lnSpc>
            </a:pPr>
            <a:r>
              <a:rPr lang="en-US" dirty="0">
                <a:solidFill>
                  <a:schemeClr val="bg1">
                    <a:lumMod val="50000"/>
                  </a:schemeClr>
                </a:solidFill>
                <a:latin typeface="Source Sans Pro Black" panose="020B0803030403020204" pitchFamily="34" charset="0"/>
              </a:rPr>
              <a:t>FICO Score </a:t>
            </a:r>
          </a:p>
          <a:p>
            <a:pPr lvl="1">
              <a:lnSpc>
                <a:spcPct val="90000"/>
              </a:lnSpc>
            </a:pPr>
            <a:r>
              <a:rPr lang="en-US" dirty="0">
                <a:solidFill>
                  <a:srgbClr val="464F9B"/>
                </a:solidFill>
                <a:latin typeface="Source Sans Pro Black" panose="020B0803030403020204" pitchFamily="34" charset="0"/>
              </a:rPr>
              <a:t>FICO Expansion</a:t>
            </a:r>
          </a:p>
          <a:p>
            <a:pPr lvl="1">
              <a:lnSpc>
                <a:spcPct val="90000"/>
              </a:lnSpc>
            </a:pPr>
            <a:r>
              <a:rPr lang="en-US" dirty="0">
                <a:solidFill>
                  <a:schemeClr val="bg1">
                    <a:lumMod val="50000"/>
                  </a:schemeClr>
                </a:solidFill>
                <a:latin typeface="Source Sans Pro Black" panose="020B0803030403020204" pitchFamily="34" charset="0"/>
              </a:rPr>
              <a:t>Vantage Score</a:t>
            </a:r>
          </a:p>
          <a:p>
            <a:pPr lvl="1">
              <a:lnSpc>
                <a:spcPct val="90000"/>
              </a:lnSpc>
            </a:pPr>
            <a:r>
              <a:rPr lang="en-US" dirty="0">
                <a:solidFill>
                  <a:schemeClr val="bg1">
                    <a:lumMod val="50000"/>
                  </a:schemeClr>
                </a:solidFill>
                <a:latin typeface="Source Sans Pro Black" panose="020B0803030403020204" pitchFamily="34" charset="0"/>
              </a:rPr>
              <a:t>Alternative Credit Score</a:t>
            </a:r>
          </a:p>
          <a:p>
            <a:pPr lvl="1">
              <a:lnSpc>
                <a:spcPct val="90000"/>
              </a:lnSpc>
            </a:pPr>
            <a:endParaRPr lang="en-US" dirty="0">
              <a:solidFill>
                <a:srgbClr val="FF0000"/>
              </a:solidFill>
              <a:latin typeface="+mn-lt"/>
            </a:endParaRPr>
          </a:p>
          <a:p>
            <a:pPr marL="342900" lvl="1" indent="0">
              <a:buNone/>
            </a:pPr>
            <a:endParaRPr lang="en-US" b="1" dirty="0">
              <a:latin typeface="+mn-lt"/>
            </a:endParaRPr>
          </a:p>
        </p:txBody>
      </p:sp>
      <p:pic>
        <p:nvPicPr>
          <p:cNvPr id="4" name="Pictur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700679">
            <a:off x="5851881" y="2619671"/>
            <a:ext cx="2769248" cy="990006"/>
          </a:xfrm>
          <a:prstGeom prst="rect">
            <a:avLst/>
          </a:prstGeom>
        </p:spPr>
      </p:pic>
      <p:sp>
        <p:nvSpPr>
          <p:cNvPr id="9" name="Rectangle 8">
            <a:extLst>
              <a:ext uri="{FF2B5EF4-FFF2-40B4-BE49-F238E27FC236}">
                <a16:creationId xmlns:a16="http://schemas.microsoft.com/office/drawing/2014/main" id="{FC948E7A-260D-4D43-9EF1-F1111CF1FC35}"/>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6558FEB-7592-4396-A75E-837C4C0FCEA7}"/>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1" name="Rectangle 10">
            <a:extLst>
              <a:ext uri="{FF2B5EF4-FFF2-40B4-BE49-F238E27FC236}">
                <a16:creationId xmlns:a16="http://schemas.microsoft.com/office/drawing/2014/main" id="{82A38D5B-B32E-44FD-A063-0087FBB58306}"/>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2" name="Rectangle 11">
            <a:extLst>
              <a:ext uri="{FF2B5EF4-FFF2-40B4-BE49-F238E27FC236}">
                <a16:creationId xmlns:a16="http://schemas.microsoft.com/office/drawing/2014/main" id="{32726575-426F-4034-918B-A2BA0B6090A3}"/>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13" name="Picture 2" descr="L:\PUBLIC\Financial Education\VACUL Fin Ed Committe\Credit Campaign\Smart Credit Check Artwork\Smart_Credit_Logo_1.jpg">
            <a:extLst>
              <a:ext uri="{FF2B5EF4-FFF2-40B4-BE49-F238E27FC236}">
                <a16:creationId xmlns:a16="http://schemas.microsoft.com/office/drawing/2014/main" id="{0EEC87B3-8820-4D70-AE98-31AAE0782CF3}"/>
              </a:ext>
            </a:extLst>
          </p:cNvPr>
          <p:cNvPicPr>
            <a:picLocks noChangeAspect="1" noChangeArrowheads="1"/>
          </p:cNvPicPr>
          <p:nvPr/>
        </p:nvPicPr>
        <p:blipFill>
          <a:blip r:embed="rId4" cstate="print"/>
          <a:srcRect l="9807" t="3604" r="8349" b="6329"/>
          <a:stretch>
            <a:fillRect/>
          </a:stretch>
        </p:blipFill>
        <p:spPr bwMode="auto">
          <a:xfrm>
            <a:off x="7705340" y="4194335"/>
            <a:ext cx="1298239" cy="85379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8AB8704A-0A18-475F-AAC3-46591E25F495}"/>
              </a:ext>
            </a:extLst>
          </p:cNvPr>
          <p:cNvGraphicFramePr/>
          <p:nvPr>
            <p:extLst>
              <p:ext uri="{D42A27DB-BD31-4B8C-83A1-F6EECF244321}">
                <p14:modId xmlns:p14="http://schemas.microsoft.com/office/powerpoint/2010/main" val="2525808580"/>
              </p:ext>
            </p:extLst>
          </p:nvPr>
        </p:nvGraphicFramePr>
        <p:xfrm>
          <a:off x="1365148" y="235526"/>
          <a:ext cx="8720961" cy="540327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3C1F255F-018F-496D-BCE8-A4E52955B8F7}"/>
              </a:ext>
            </a:extLst>
          </p:cNvPr>
          <p:cNvSpPr>
            <a:spLocks noGrp="1"/>
          </p:cNvSpPr>
          <p:nvPr>
            <p:ph type="title"/>
          </p:nvPr>
        </p:nvSpPr>
        <p:spPr>
          <a:xfrm>
            <a:off x="263236" y="-277091"/>
            <a:ext cx="7813964" cy="1468582"/>
          </a:xfrm>
          <a:prstGeom prst="round2SameRect">
            <a:avLst>
              <a:gd name="adj1" fmla="val 0"/>
              <a:gd name="adj2" fmla="val 0"/>
            </a:avLst>
          </a:prstGeom>
          <a:ln w="25400">
            <a:noFill/>
          </a:ln>
        </p:spPr>
        <p:txBody>
          <a:bodyPr>
            <a:noAutofit/>
          </a:bodyPr>
          <a:lstStyle/>
          <a:p>
            <a:r>
              <a:rPr lang="en-US" sz="3200" dirty="0">
                <a:latin typeface="Source Sans Pro Black" panose="020B0803030403020204" pitchFamily="34" charset="0"/>
              </a:rPr>
              <a:t>How is Your Credit Score Calculated?</a:t>
            </a:r>
          </a:p>
        </p:txBody>
      </p:sp>
      <p:sp>
        <p:nvSpPr>
          <p:cNvPr id="14" name="TextBox 13">
            <a:extLst>
              <a:ext uri="{FF2B5EF4-FFF2-40B4-BE49-F238E27FC236}">
                <a16:creationId xmlns:a16="http://schemas.microsoft.com/office/drawing/2014/main" id="{C35D63B8-897C-4367-AE65-C904F4579D4C}"/>
              </a:ext>
            </a:extLst>
          </p:cNvPr>
          <p:cNvSpPr txBox="1"/>
          <p:nvPr/>
        </p:nvSpPr>
        <p:spPr>
          <a:xfrm>
            <a:off x="5093396" y="2854336"/>
            <a:ext cx="2240733" cy="830997"/>
          </a:xfrm>
          <a:prstGeom prst="rect">
            <a:avLst/>
          </a:prstGeom>
          <a:noFill/>
        </p:spPr>
        <p:txBody>
          <a:bodyPr wrap="square" rtlCol="0">
            <a:spAutoFit/>
          </a:bodyPr>
          <a:lstStyle/>
          <a:p>
            <a:pPr algn="ctr"/>
            <a:r>
              <a:rPr lang="en-US" sz="1600" dirty="0">
                <a:solidFill>
                  <a:schemeClr val="bg1"/>
                </a:solidFill>
                <a:latin typeface="Source Sans Pro Black" panose="020B0803030403020204" pitchFamily="34" charset="0"/>
              </a:rPr>
              <a:t>Payment </a:t>
            </a:r>
          </a:p>
          <a:p>
            <a:pPr algn="ctr"/>
            <a:r>
              <a:rPr lang="en-US" sz="1600" dirty="0">
                <a:solidFill>
                  <a:schemeClr val="bg1"/>
                </a:solidFill>
                <a:latin typeface="Source Sans Pro Black" panose="020B0803030403020204" pitchFamily="34" charset="0"/>
              </a:rPr>
              <a:t>History</a:t>
            </a:r>
            <a:br>
              <a:rPr lang="en-US" sz="1600" dirty="0">
                <a:solidFill>
                  <a:schemeClr val="bg1"/>
                </a:solidFill>
                <a:latin typeface="Source Sans Pro Black" panose="020B0803030403020204" pitchFamily="34" charset="0"/>
              </a:rPr>
            </a:br>
            <a:r>
              <a:rPr lang="en-US" sz="1600" dirty="0">
                <a:solidFill>
                  <a:schemeClr val="bg1"/>
                </a:solidFill>
                <a:latin typeface="Source Sans Pro Black" panose="020B0803030403020204" pitchFamily="34" charset="0"/>
              </a:rPr>
              <a:t>35%</a:t>
            </a:r>
          </a:p>
        </p:txBody>
      </p:sp>
      <p:sp>
        <p:nvSpPr>
          <p:cNvPr id="15" name="TextBox 14">
            <a:extLst>
              <a:ext uri="{FF2B5EF4-FFF2-40B4-BE49-F238E27FC236}">
                <a16:creationId xmlns:a16="http://schemas.microsoft.com/office/drawing/2014/main" id="{13522E5E-1829-43A2-9FE5-6FA742FBDBE9}"/>
              </a:ext>
            </a:extLst>
          </p:cNvPr>
          <p:cNvSpPr txBox="1"/>
          <p:nvPr/>
        </p:nvSpPr>
        <p:spPr>
          <a:xfrm>
            <a:off x="4415913" y="903985"/>
            <a:ext cx="1652382" cy="1077218"/>
          </a:xfrm>
          <a:prstGeom prst="rect">
            <a:avLst/>
          </a:prstGeom>
          <a:noFill/>
        </p:spPr>
        <p:txBody>
          <a:bodyPr wrap="square" rtlCol="0">
            <a:spAutoFit/>
          </a:bodyPr>
          <a:lstStyle/>
          <a:p>
            <a:pPr algn="ctr"/>
            <a:r>
              <a:rPr lang="en-US" sz="1600" dirty="0">
                <a:solidFill>
                  <a:schemeClr val="bg1"/>
                </a:solidFill>
                <a:latin typeface="Source Sans Pro Black" panose="020B0803030403020204" pitchFamily="34" charset="0"/>
              </a:rPr>
              <a:t>Length </a:t>
            </a:r>
          </a:p>
          <a:p>
            <a:pPr algn="ctr"/>
            <a:r>
              <a:rPr lang="en-US" sz="1600" dirty="0">
                <a:solidFill>
                  <a:schemeClr val="bg1"/>
                </a:solidFill>
                <a:latin typeface="Source Sans Pro Black" panose="020B0803030403020204" pitchFamily="34" charset="0"/>
              </a:rPr>
              <a:t>of Credit </a:t>
            </a:r>
          </a:p>
          <a:p>
            <a:pPr algn="ctr"/>
            <a:r>
              <a:rPr lang="en-US" sz="1600" dirty="0">
                <a:solidFill>
                  <a:schemeClr val="bg1"/>
                </a:solidFill>
                <a:latin typeface="Source Sans Pro Black" panose="020B0803030403020204" pitchFamily="34" charset="0"/>
              </a:rPr>
              <a:t>History</a:t>
            </a:r>
            <a:br>
              <a:rPr lang="en-US" sz="1600" dirty="0">
                <a:solidFill>
                  <a:schemeClr val="bg1"/>
                </a:solidFill>
                <a:latin typeface="Source Sans Pro Black" panose="020B0803030403020204" pitchFamily="34" charset="0"/>
              </a:rPr>
            </a:br>
            <a:r>
              <a:rPr lang="en-US" sz="1600" dirty="0">
                <a:solidFill>
                  <a:schemeClr val="bg1"/>
                </a:solidFill>
                <a:latin typeface="Source Sans Pro Black" panose="020B0803030403020204" pitchFamily="34" charset="0"/>
              </a:rPr>
              <a:t>15%</a:t>
            </a:r>
          </a:p>
        </p:txBody>
      </p:sp>
      <p:sp>
        <p:nvSpPr>
          <p:cNvPr id="16" name="TextBox 15">
            <a:extLst>
              <a:ext uri="{FF2B5EF4-FFF2-40B4-BE49-F238E27FC236}">
                <a16:creationId xmlns:a16="http://schemas.microsoft.com/office/drawing/2014/main" id="{872F75D4-13E7-4533-9193-9B3037FE8D26}"/>
              </a:ext>
            </a:extLst>
          </p:cNvPr>
          <p:cNvSpPr txBox="1"/>
          <p:nvPr/>
        </p:nvSpPr>
        <p:spPr>
          <a:xfrm>
            <a:off x="3004169" y="4004128"/>
            <a:ext cx="2240733" cy="830997"/>
          </a:xfrm>
          <a:prstGeom prst="rect">
            <a:avLst/>
          </a:prstGeom>
          <a:noFill/>
        </p:spPr>
        <p:txBody>
          <a:bodyPr wrap="square" rtlCol="0">
            <a:spAutoFit/>
          </a:bodyPr>
          <a:lstStyle/>
          <a:p>
            <a:pPr algn="ctr"/>
            <a:r>
              <a:rPr lang="en-US" sz="1600" dirty="0">
                <a:solidFill>
                  <a:srgbClr val="1C3463"/>
                </a:solidFill>
                <a:latin typeface="Source Sans Pro Black" panose="020B0803030403020204" pitchFamily="34" charset="0"/>
              </a:rPr>
              <a:t>New</a:t>
            </a:r>
          </a:p>
          <a:p>
            <a:pPr algn="ctr"/>
            <a:r>
              <a:rPr lang="en-US" sz="1600" dirty="0">
                <a:solidFill>
                  <a:srgbClr val="1C3463"/>
                </a:solidFill>
                <a:latin typeface="Source Sans Pro Black" panose="020B0803030403020204" pitchFamily="34" charset="0"/>
              </a:rPr>
              <a:t>Credit</a:t>
            </a:r>
          </a:p>
          <a:p>
            <a:pPr algn="ctr"/>
            <a:r>
              <a:rPr lang="en-US" sz="1600" dirty="0">
                <a:solidFill>
                  <a:srgbClr val="1C3463"/>
                </a:solidFill>
                <a:latin typeface="Source Sans Pro Black" panose="020B0803030403020204" pitchFamily="34" charset="0"/>
              </a:rPr>
              <a:t>10%</a:t>
            </a:r>
          </a:p>
        </p:txBody>
      </p:sp>
      <p:sp>
        <p:nvSpPr>
          <p:cNvPr id="17" name="TextBox 16">
            <a:extLst>
              <a:ext uri="{FF2B5EF4-FFF2-40B4-BE49-F238E27FC236}">
                <a16:creationId xmlns:a16="http://schemas.microsoft.com/office/drawing/2014/main" id="{8381E886-F496-4BBF-B3E9-2A0FCBD2B403}"/>
              </a:ext>
            </a:extLst>
          </p:cNvPr>
          <p:cNvSpPr txBox="1"/>
          <p:nvPr/>
        </p:nvSpPr>
        <p:spPr>
          <a:xfrm>
            <a:off x="2156240" y="3545803"/>
            <a:ext cx="2240733" cy="830997"/>
          </a:xfrm>
          <a:prstGeom prst="rect">
            <a:avLst/>
          </a:prstGeom>
          <a:noFill/>
        </p:spPr>
        <p:txBody>
          <a:bodyPr wrap="square" rtlCol="0">
            <a:spAutoFit/>
          </a:bodyPr>
          <a:lstStyle/>
          <a:p>
            <a:pPr algn="ctr"/>
            <a:r>
              <a:rPr lang="en-US" sz="1600" dirty="0">
                <a:solidFill>
                  <a:srgbClr val="1C3463"/>
                </a:solidFill>
                <a:latin typeface="Source Sans Pro Black" panose="020B0803030403020204" pitchFamily="34" charset="0"/>
              </a:rPr>
              <a:t>Types of</a:t>
            </a:r>
          </a:p>
          <a:p>
            <a:pPr algn="ctr"/>
            <a:r>
              <a:rPr lang="en-US" sz="1600" dirty="0">
                <a:solidFill>
                  <a:srgbClr val="1C3463"/>
                </a:solidFill>
                <a:latin typeface="Source Sans Pro Black" panose="020B0803030403020204" pitchFamily="34" charset="0"/>
              </a:rPr>
              <a:t>Credit </a:t>
            </a:r>
          </a:p>
          <a:p>
            <a:pPr algn="ctr"/>
            <a:r>
              <a:rPr lang="en-US" sz="1600" dirty="0">
                <a:solidFill>
                  <a:srgbClr val="1C3463"/>
                </a:solidFill>
                <a:latin typeface="Source Sans Pro Black" panose="020B0803030403020204" pitchFamily="34" charset="0"/>
              </a:rPr>
              <a:t>10%</a:t>
            </a:r>
          </a:p>
        </p:txBody>
      </p:sp>
      <p:sp>
        <p:nvSpPr>
          <p:cNvPr id="18" name="TextBox 17">
            <a:extLst>
              <a:ext uri="{FF2B5EF4-FFF2-40B4-BE49-F238E27FC236}">
                <a16:creationId xmlns:a16="http://schemas.microsoft.com/office/drawing/2014/main" id="{4452EB22-28DB-4AE6-BAFF-0BD62432A5DD}"/>
              </a:ext>
            </a:extLst>
          </p:cNvPr>
          <p:cNvSpPr txBox="1"/>
          <p:nvPr/>
        </p:nvSpPr>
        <p:spPr>
          <a:xfrm>
            <a:off x="2123455" y="1804034"/>
            <a:ext cx="2240733" cy="830997"/>
          </a:xfrm>
          <a:prstGeom prst="rect">
            <a:avLst/>
          </a:prstGeom>
          <a:noFill/>
        </p:spPr>
        <p:txBody>
          <a:bodyPr wrap="square" rtlCol="0">
            <a:spAutoFit/>
          </a:bodyPr>
          <a:lstStyle/>
          <a:p>
            <a:pPr algn="ctr"/>
            <a:r>
              <a:rPr lang="en-US" sz="1600" dirty="0">
                <a:solidFill>
                  <a:schemeClr val="bg1"/>
                </a:solidFill>
                <a:latin typeface="Source Sans Pro Black" panose="020B0803030403020204" pitchFamily="34" charset="0"/>
              </a:rPr>
              <a:t>Amount</a:t>
            </a:r>
          </a:p>
          <a:p>
            <a:pPr algn="ctr"/>
            <a:r>
              <a:rPr lang="en-US" sz="1600" dirty="0">
                <a:solidFill>
                  <a:schemeClr val="bg1"/>
                </a:solidFill>
                <a:latin typeface="Source Sans Pro Black" panose="020B0803030403020204" pitchFamily="34" charset="0"/>
              </a:rPr>
              <a:t>Owed</a:t>
            </a:r>
            <a:br>
              <a:rPr lang="en-US" sz="1600" dirty="0">
                <a:solidFill>
                  <a:schemeClr val="bg1"/>
                </a:solidFill>
                <a:latin typeface="Source Sans Pro Black" panose="020B0803030403020204" pitchFamily="34" charset="0"/>
              </a:rPr>
            </a:br>
            <a:r>
              <a:rPr lang="en-US" sz="1600" dirty="0">
                <a:solidFill>
                  <a:schemeClr val="bg1"/>
                </a:solidFill>
                <a:latin typeface="Source Sans Pro Black" panose="020B0803030403020204" pitchFamily="34" charset="0"/>
              </a:rPr>
              <a:t>30%</a:t>
            </a:r>
          </a:p>
        </p:txBody>
      </p:sp>
      <p:pic>
        <p:nvPicPr>
          <p:cNvPr id="19" name="Picture 2" descr="L:\PUBLIC\Financial Education\VACUL Fin Ed Committe\Credit Campaign\Smart Credit Check Artwork\Smart_Credit_Logo_1.jpg">
            <a:extLst>
              <a:ext uri="{FF2B5EF4-FFF2-40B4-BE49-F238E27FC236}">
                <a16:creationId xmlns:a16="http://schemas.microsoft.com/office/drawing/2014/main" id="{5B8FD594-D519-4258-9B4F-C10DAB722F91}"/>
              </a:ext>
            </a:extLst>
          </p:cNvPr>
          <p:cNvPicPr>
            <a:picLocks noChangeAspect="1" noChangeArrowheads="1"/>
          </p:cNvPicPr>
          <p:nvPr/>
        </p:nvPicPr>
        <p:blipFill>
          <a:blip r:embed="rId4" cstate="print"/>
          <a:srcRect l="9807" t="3604" r="8349" b="6329"/>
          <a:stretch>
            <a:fillRect/>
          </a:stretch>
        </p:blipFill>
        <p:spPr bwMode="auto">
          <a:xfrm>
            <a:off x="7705340" y="4194335"/>
            <a:ext cx="1298239" cy="853798"/>
          </a:xfrm>
          <a:prstGeom prst="rect">
            <a:avLst/>
          </a:prstGeom>
          <a:noFill/>
        </p:spPr>
      </p:pic>
    </p:spTree>
    <p:extLst>
      <p:ext uri="{BB962C8B-B14F-4D97-AF65-F5344CB8AC3E}">
        <p14:creationId xmlns:p14="http://schemas.microsoft.com/office/powerpoint/2010/main" val="1120335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203816-6708-41AE-B4C2-D603A51D4534}"/>
              </a:ext>
            </a:extLst>
          </p:cNvPr>
          <p:cNvSpPr>
            <a:spLocks noGrp="1"/>
          </p:cNvSpPr>
          <p:nvPr>
            <p:ph type="title"/>
          </p:nvPr>
        </p:nvSpPr>
        <p:spPr>
          <a:xfrm>
            <a:off x="972537" y="2119098"/>
            <a:ext cx="7198926" cy="1200150"/>
          </a:xfrm>
        </p:spPr>
        <p:txBody>
          <a:bodyPr>
            <a:noAutofit/>
          </a:bodyPr>
          <a:lstStyle/>
          <a:p>
            <a:pPr algn="ctr"/>
            <a:r>
              <a:rPr lang="en-US" sz="3600" dirty="0"/>
              <a:t>Payment </a:t>
            </a:r>
            <a:br>
              <a:rPr lang="en-US" sz="3600" dirty="0"/>
            </a:br>
            <a:r>
              <a:rPr lang="en-US" sz="3600" dirty="0"/>
              <a:t>History</a:t>
            </a:r>
            <a:br>
              <a:rPr lang="en-US" sz="3600" dirty="0"/>
            </a:br>
            <a:r>
              <a:rPr lang="en-US" sz="3600" dirty="0"/>
              <a:t>35%</a:t>
            </a:r>
          </a:p>
        </p:txBody>
      </p:sp>
      <p:graphicFrame>
        <p:nvGraphicFramePr>
          <p:cNvPr id="13" name="Chart 12">
            <a:extLst>
              <a:ext uri="{FF2B5EF4-FFF2-40B4-BE49-F238E27FC236}">
                <a16:creationId xmlns:a16="http://schemas.microsoft.com/office/drawing/2014/main" id="{AD018262-5C87-4676-BFB4-6C5BAC50F227}"/>
              </a:ext>
            </a:extLst>
          </p:cNvPr>
          <p:cNvGraphicFramePr/>
          <p:nvPr>
            <p:extLst>
              <p:ext uri="{D42A27DB-BD31-4B8C-83A1-F6EECF244321}">
                <p14:modId xmlns:p14="http://schemas.microsoft.com/office/powerpoint/2010/main" val="917780138"/>
              </p:ext>
            </p:extLst>
          </p:nvPr>
        </p:nvGraphicFramePr>
        <p:xfrm>
          <a:off x="-440626" y="-13859"/>
          <a:ext cx="7198926" cy="4769427"/>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2" descr="L:\PUBLIC\Financial Education\VACUL Fin Ed Committe\Credit Campaign\Smart Credit Check Artwork\Smart_Credit_Logo_1.jpg">
            <a:extLst>
              <a:ext uri="{FF2B5EF4-FFF2-40B4-BE49-F238E27FC236}">
                <a16:creationId xmlns:a16="http://schemas.microsoft.com/office/drawing/2014/main" id="{92C90CC7-2BB7-465B-BB78-26B657B0B428}"/>
              </a:ext>
            </a:extLst>
          </p:cNvPr>
          <p:cNvPicPr>
            <a:picLocks noChangeAspect="1" noChangeArrowheads="1"/>
          </p:cNvPicPr>
          <p:nvPr/>
        </p:nvPicPr>
        <p:blipFill>
          <a:blip r:embed="rId4" cstate="print"/>
          <a:srcRect l="9807" t="3604" r="8349" b="6329"/>
          <a:stretch>
            <a:fillRect/>
          </a:stretch>
        </p:blipFill>
        <p:spPr bwMode="auto">
          <a:xfrm>
            <a:off x="7705340" y="4194335"/>
            <a:ext cx="1298239" cy="853798"/>
          </a:xfrm>
          <a:prstGeom prst="rect">
            <a:avLst/>
          </a:prstGeom>
          <a:noFill/>
        </p:spPr>
      </p:pic>
    </p:spTree>
    <p:extLst>
      <p:ext uri="{BB962C8B-B14F-4D97-AF65-F5344CB8AC3E}">
        <p14:creationId xmlns:p14="http://schemas.microsoft.com/office/powerpoint/2010/main" val="59550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212389" y="2121693"/>
            <a:ext cx="6719222" cy="900113"/>
          </a:xfrm>
          <a:prstGeom prst="rect">
            <a:avLst/>
          </a:prstGeom>
          <a:ln w="25400">
            <a:noFill/>
          </a:ln>
        </p:spPr>
        <p:txBody>
          <a:bodyPr vert="horz" lIns="68580" tIns="34290" rIns="68580" bIns="34290" rtlCol="0" anchor="ctr">
            <a:noAutofit/>
          </a:bodyPr>
          <a:lstStyle>
            <a:lvl1pPr algn="l" defTabSz="914400" rtl="0" eaLnBrk="1" latinLnBrk="0" hangingPunct="1">
              <a:spcBef>
                <a:spcPct val="0"/>
              </a:spcBef>
              <a:buNone/>
              <a:defRPr sz="2000" b="1" kern="1200">
                <a:solidFill>
                  <a:srgbClr val="7EC234"/>
                </a:solidFill>
                <a:latin typeface="Georgia" pitchFamily="18" charset="0"/>
                <a:ea typeface="+mj-ea"/>
                <a:cs typeface="Arial" pitchFamily="34" charset="0"/>
              </a:defRPr>
            </a:lvl1pPr>
          </a:lstStyle>
          <a:p>
            <a:pPr algn="ctr"/>
            <a:r>
              <a:rPr lang="en-US" sz="4000" dirty="0">
                <a:solidFill>
                  <a:srgbClr val="464F9B"/>
                </a:solidFill>
                <a:latin typeface="Source Sans Pro Black" panose="020B0803030403020204" pitchFamily="34" charset="0"/>
              </a:rPr>
              <a:t>Amount </a:t>
            </a:r>
            <a:br>
              <a:rPr lang="en-US" sz="4000" dirty="0">
                <a:solidFill>
                  <a:srgbClr val="464F9B"/>
                </a:solidFill>
                <a:latin typeface="Source Sans Pro Black" panose="020B0803030403020204" pitchFamily="34" charset="0"/>
              </a:rPr>
            </a:br>
            <a:r>
              <a:rPr lang="en-US" sz="4000" dirty="0">
                <a:solidFill>
                  <a:srgbClr val="464F9B"/>
                </a:solidFill>
                <a:latin typeface="Source Sans Pro Black" panose="020B0803030403020204" pitchFamily="34" charset="0"/>
              </a:rPr>
              <a:t>Owed</a:t>
            </a:r>
          </a:p>
          <a:p>
            <a:pPr algn="ctr"/>
            <a:r>
              <a:rPr lang="en-US" sz="4000" dirty="0">
                <a:solidFill>
                  <a:srgbClr val="464F9B"/>
                </a:solidFill>
                <a:latin typeface="Source Sans Pro Black" panose="020B0803030403020204" pitchFamily="34" charset="0"/>
              </a:rPr>
              <a:t>30%</a:t>
            </a:r>
          </a:p>
        </p:txBody>
      </p:sp>
      <p:pic>
        <p:nvPicPr>
          <p:cNvPr id="10" name="Picture 2" descr="L:\PUBLIC\Financial Education\VACUL Fin Ed Committe\Credit Campaign\Smart Credit Check Artwork\Smart_Credit_Logo_1.jpg">
            <a:extLst>
              <a:ext uri="{FF2B5EF4-FFF2-40B4-BE49-F238E27FC236}">
                <a16:creationId xmlns:a16="http://schemas.microsoft.com/office/drawing/2014/main" id="{9402ED6D-3F07-4573-BDBA-C36538F2BF27}"/>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graphicFrame>
        <p:nvGraphicFramePr>
          <p:cNvPr id="11" name="Chart 10">
            <a:extLst>
              <a:ext uri="{FF2B5EF4-FFF2-40B4-BE49-F238E27FC236}">
                <a16:creationId xmlns:a16="http://schemas.microsoft.com/office/drawing/2014/main" id="{D19E0D20-6A66-4C82-A0E7-37B3360A0CC2}"/>
              </a:ext>
            </a:extLst>
          </p:cNvPr>
          <p:cNvGraphicFramePr/>
          <p:nvPr>
            <p:extLst>
              <p:ext uri="{D42A27DB-BD31-4B8C-83A1-F6EECF244321}">
                <p14:modId xmlns:p14="http://schemas.microsoft.com/office/powerpoint/2010/main" val="1046068949"/>
              </p:ext>
            </p:extLst>
          </p:nvPr>
        </p:nvGraphicFramePr>
        <p:xfrm>
          <a:off x="1028758" y="187035"/>
          <a:ext cx="7086484" cy="47694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025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1212389" y="2571750"/>
            <a:ext cx="6719222" cy="450056"/>
          </a:xfrm>
          <a:prstGeom prst="rect">
            <a:avLst/>
          </a:prstGeom>
          <a:noFill/>
          <a:ln w="25400">
            <a:noFill/>
          </a:ln>
        </p:spPr>
        <p:txBody>
          <a:bodyPr vert="horz" lIns="68580" tIns="34290" rIns="68580" bIns="34290" rtlCol="0" anchor="ctr">
            <a:noAutofit/>
          </a:bodyPr>
          <a:lstStyle>
            <a:lvl1pPr algn="l" defTabSz="914400" rtl="0" eaLnBrk="1" latinLnBrk="0" hangingPunct="1">
              <a:spcBef>
                <a:spcPct val="0"/>
              </a:spcBef>
              <a:buNone/>
              <a:defRPr sz="2000" b="1" kern="1200">
                <a:solidFill>
                  <a:srgbClr val="7EC234"/>
                </a:solidFill>
                <a:latin typeface="Georgia" pitchFamily="18" charset="0"/>
                <a:ea typeface="+mj-ea"/>
                <a:cs typeface="Arial" pitchFamily="34" charset="0"/>
              </a:defRPr>
            </a:lvl1pPr>
          </a:lstStyle>
          <a:p>
            <a:pPr algn="ctr"/>
            <a:r>
              <a:rPr lang="en-US" sz="4000" dirty="0">
                <a:solidFill>
                  <a:srgbClr val="45A942"/>
                </a:solidFill>
                <a:latin typeface="Source Sans Pro Black" panose="020B0803030403020204" pitchFamily="34" charset="0"/>
              </a:rPr>
              <a:t>Length of </a:t>
            </a:r>
            <a:br>
              <a:rPr lang="en-US" sz="4000" dirty="0">
                <a:solidFill>
                  <a:srgbClr val="45A942"/>
                </a:solidFill>
                <a:latin typeface="Source Sans Pro Black" panose="020B0803030403020204" pitchFamily="34" charset="0"/>
              </a:rPr>
            </a:br>
            <a:r>
              <a:rPr lang="en-US" sz="4000" dirty="0">
                <a:solidFill>
                  <a:srgbClr val="45A942"/>
                </a:solidFill>
                <a:latin typeface="Source Sans Pro Black" panose="020B0803030403020204" pitchFamily="34" charset="0"/>
              </a:rPr>
              <a:t>Credit</a:t>
            </a:r>
            <a:br>
              <a:rPr lang="en-US" sz="4000" dirty="0">
                <a:solidFill>
                  <a:srgbClr val="45A942"/>
                </a:solidFill>
                <a:latin typeface="Source Sans Pro Black" panose="020B0803030403020204" pitchFamily="34" charset="0"/>
              </a:rPr>
            </a:br>
            <a:r>
              <a:rPr lang="en-US" sz="4000" dirty="0">
                <a:solidFill>
                  <a:srgbClr val="45A942"/>
                </a:solidFill>
                <a:latin typeface="Source Sans Pro Black" panose="020B0803030403020204" pitchFamily="34" charset="0"/>
              </a:rPr>
              <a:t>History</a:t>
            </a:r>
          </a:p>
          <a:p>
            <a:pPr algn="ctr"/>
            <a:r>
              <a:rPr lang="en-US" sz="4000" dirty="0">
                <a:solidFill>
                  <a:srgbClr val="45A942"/>
                </a:solidFill>
                <a:latin typeface="Source Sans Pro Black" panose="020B0803030403020204" pitchFamily="34" charset="0"/>
              </a:rPr>
              <a:t>15%</a:t>
            </a:r>
          </a:p>
        </p:txBody>
      </p:sp>
      <p:graphicFrame>
        <p:nvGraphicFramePr>
          <p:cNvPr id="10" name="Chart 9">
            <a:extLst>
              <a:ext uri="{FF2B5EF4-FFF2-40B4-BE49-F238E27FC236}">
                <a16:creationId xmlns:a16="http://schemas.microsoft.com/office/drawing/2014/main" id="{A1A88B57-35F2-44DE-91B5-48AFA2C98FF2}"/>
              </a:ext>
            </a:extLst>
          </p:cNvPr>
          <p:cNvGraphicFramePr/>
          <p:nvPr>
            <p:extLst>
              <p:ext uri="{D42A27DB-BD31-4B8C-83A1-F6EECF244321}">
                <p14:modId xmlns:p14="http://schemas.microsoft.com/office/powerpoint/2010/main" val="1329785009"/>
              </p:ext>
            </p:extLst>
          </p:nvPr>
        </p:nvGraphicFramePr>
        <p:xfrm>
          <a:off x="-568034" y="5076"/>
          <a:ext cx="7398324" cy="4890657"/>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descr="L:\PUBLIC\Financial Education\VACUL Fin Ed Committe\Credit Campaign\Smart Credit Check Artwork\Smart_Credit_Logo_1.jpg">
            <a:extLst>
              <a:ext uri="{FF2B5EF4-FFF2-40B4-BE49-F238E27FC236}">
                <a16:creationId xmlns:a16="http://schemas.microsoft.com/office/drawing/2014/main" id="{12847A3D-58B1-4242-A926-0353ECE87190}"/>
              </a:ext>
            </a:extLst>
          </p:cNvPr>
          <p:cNvPicPr>
            <a:picLocks noChangeAspect="1" noChangeArrowheads="1"/>
          </p:cNvPicPr>
          <p:nvPr/>
        </p:nvPicPr>
        <p:blipFill>
          <a:blip r:embed="rId4" cstate="print"/>
          <a:srcRect l="9807" t="3604" r="8349" b="6329"/>
          <a:stretch>
            <a:fillRect/>
          </a:stretch>
        </p:blipFill>
        <p:spPr bwMode="auto">
          <a:xfrm>
            <a:off x="7705340" y="4194335"/>
            <a:ext cx="1298239" cy="853798"/>
          </a:xfrm>
          <a:prstGeom prst="rect">
            <a:avLst/>
          </a:prstGeom>
          <a:noFill/>
        </p:spPr>
      </p:pic>
    </p:spTree>
    <p:extLst>
      <p:ext uri="{BB962C8B-B14F-4D97-AF65-F5344CB8AC3E}">
        <p14:creationId xmlns:p14="http://schemas.microsoft.com/office/powerpoint/2010/main" val="228130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052944" y="2142191"/>
            <a:ext cx="6719222" cy="900113"/>
          </a:xfrm>
          <a:prstGeom prst="rect">
            <a:avLst/>
          </a:prstGeom>
          <a:ln w="25400">
            <a:noFill/>
          </a:ln>
        </p:spPr>
        <p:txBody>
          <a:bodyPr vert="horz" lIns="68580" tIns="34290" rIns="68580" bIns="34290" rtlCol="0" anchor="ctr">
            <a:noAutofit/>
          </a:bodyPr>
          <a:lstStyle>
            <a:lvl1pPr algn="l" defTabSz="914400" rtl="0" eaLnBrk="1" latinLnBrk="0" hangingPunct="1">
              <a:spcBef>
                <a:spcPct val="0"/>
              </a:spcBef>
              <a:buNone/>
              <a:defRPr sz="2000" b="1" kern="1200">
                <a:solidFill>
                  <a:srgbClr val="7EC234"/>
                </a:solidFill>
                <a:latin typeface="Georgia" pitchFamily="18" charset="0"/>
                <a:ea typeface="+mj-ea"/>
                <a:cs typeface="Arial" pitchFamily="34" charset="0"/>
              </a:defRPr>
            </a:lvl1pPr>
          </a:lstStyle>
          <a:p>
            <a:pPr algn="ctr"/>
            <a:r>
              <a:rPr lang="en-US" sz="4400" dirty="0">
                <a:solidFill>
                  <a:schemeClr val="bg1">
                    <a:lumMod val="50000"/>
                  </a:schemeClr>
                </a:solidFill>
                <a:latin typeface="Source Sans Pro Black" panose="020B0803030403020204" pitchFamily="34" charset="0"/>
              </a:rPr>
              <a:t>New</a:t>
            </a:r>
            <a:br>
              <a:rPr lang="en-US" sz="4400" dirty="0">
                <a:solidFill>
                  <a:schemeClr val="bg1">
                    <a:lumMod val="50000"/>
                  </a:schemeClr>
                </a:solidFill>
                <a:latin typeface="Source Sans Pro Black" panose="020B0803030403020204" pitchFamily="34" charset="0"/>
              </a:rPr>
            </a:br>
            <a:r>
              <a:rPr lang="en-US" sz="4400" dirty="0">
                <a:solidFill>
                  <a:schemeClr val="bg1">
                    <a:lumMod val="50000"/>
                  </a:schemeClr>
                </a:solidFill>
                <a:latin typeface="Source Sans Pro Black" panose="020B0803030403020204" pitchFamily="34" charset="0"/>
              </a:rPr>
              <a:t>Credit</a:t>
            </a:r>
          </a:p>
          <a:p>
            <a:pPr algn="ctr"/>
            <a:r>
              <a:rPr lang="en-US" sz="4400" dirty="0">
                <a:solidFill>
                  <a:schemeClr val="bg1">
                    <a:lumMod val="50000"/>
                  </a:schemeClr>
                </a:solidFill>
                <a:latin typeface="Source Sans Pro Black" panose="020B0803030403020204" pitchFamily="34" charset="0"/>
              </a:rPr>
              <a:t>10%</a:t>
            </a:r>
          </a:p>
        </p:txBody>
      </p:sp>
      <p:graphicFrame>
        <p:nvGraphicFramePr>
          <p:cNvPr id="10" name="Chart 9">
            <a:extLst>
              <a:ext uri="{FF2B5EF4-FFF2-40B4-BE49-F238E27FC236}">
                <a16:creationId xmlns:a16="http://schemas.microsoft.com/office/drawing/2014/main" id="{43CAEBEF-87E0-4FFD-B4D6-C46CCBFC4170}"/>
              </a:ext>
            </a:extLst>
          </p:cNvPr>
          <p:cNvGraphicFramePr/>
          <p:nvPr>
            <p:extLst>
              <p:ext uri="{D42A27DB-BD31-4B8C-83A1-F6EECF244321}">
                <p14:modId xmlns:p14="http://schemas.microsoft.com/office/powerpoint/2010/main" val="1120559452"/>
              </p:ext>
            </p:extLst>
          </p:nvPr>
        </p:nvGraphicFramePr>
        <p:xfrm>
          <a:off x="1052944" y="176072"/>
          <a:ext cx="6719222" cy="4967428"/>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descr="L:\PUBLIC\Financial Education\VACUL Fin Ed Committe\Credit Campaign\Smart Credit Check Artwork\Smart_Credit_Logo_1.jpg">
            <a:extLst>
              <a:ext uri="{FF2B5EF4-FFF2-40B4-BE49-F238E27FC236}">
                <a16:creationId xmlns:a16="http://schemas.microsoft.com/office/drawing/2014/main" id="{F401E68E-317D-434D-984D-0AD2F0BDF317}"/>
              </a:ext>
            </a:extLst>
          </p:cNvPr>
          <p:cNvPicPr>
            <a:picLocks noChangeAspect="1" noChangeArrowheads="1"/>
          </p:cNvPicPr>
          <p:nvPr/>
        </p:nvPicPr>
        <p:blipFill>
          <a:blip r:embed="rId4" cstate="print"/>
          <a:srcRect l="9807" t="3604" r="8349" b="6329"/>
          <a:stretch>
            <a:fillRect/>
          </a:stretch>
        </p:blipFill>
        <p:spPr bwMode="auto">
          <a:xfrm>
            <a:off x="7705340" y="4194335"/>
            <a:ext cx="1298239" cy="853798"/>
          </a:xfrm>
          <a:prstGeom prst="rect">
            <a:avLst/>
          </a:prstGeom>
          <a:noFill/>
        </p:spPr>
      </p:pic>
    </p:spTree>
    <p:extLst>
      <p:ext uri="{BB962C8B-B14F-4D97-AF65-F5344CB8AC3E}">
        <p14:creationId xmlns:p14="http://schemas.microsoft.com/office/powerpoint/2010/main" val="2419371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052944" y="2142191"/>
            <a:ext cx="6719222" cy="900113"/>
          </a:xfrm>
          <a:prstGeom prst="rect">
            <a:avLst/>
          </a:prstGeom>
          <a:ln w="25400">
            <a:noFill/>
          </a:ln>
        </p:spPr>
        <p:txBody>
          <a:bodyPr vert="horz" lIns="68580" tIns="34290" rIns="68580" bIns="34290" rtlCol="0" anchor="ctr">
            <a:noAutofit/>
          </a:bodyPr>
          <a:lstStyle>
            <a:lvl1pPr algn="l" defTabSz="914400" rtl="0" eaLnBrk="1" latinLnBrk="0" hangingPunct="1">
              <a:spcBef>
                <a:spcPct val="0"/>
              </a:spcBef>
              <a:buNone/>
              <a:defRPr sz="2000" b="1" kern="1200">
                <a:solidFill>
                  <a:srgbClr val="7EC234"/>
                </a:solidFill>
                <a:latin typeface="Georgia" pitchFamily="18" charset="0"/>
                <a:ea typeface="+mj-ea"/>
                <a:cs typeface="Arial" pitchFamily="34" charset="0"/>
              </a:defRPr>
            </a:lvl1pPr>
          </a:lstStyle>
          <a:p>
            <a:pPr algn="ctr"/>
            <a:r>
              <a:rPr lang="en-US" sz="4000" dirty="0">
                <a:solidFill>
                  <a:srgbClr val="1C3463"/>
                </a:solidFill>
                <a:latin typeface="Source Sans Pro Black" panose="020B0803030403020204" pitchFamily="34" charset="0"/>
              </a:rPr>
              <a:t>Types </a:t>
            </a:r>
          </a:p>
          <a:p>
            <a:pPr algn="ctr"/>
            <a:r>
              <a:rPr lang="en-US" sz="4000" dirty="0">
                <a:solidFill>
                  <a:srgbClr val="1C3463"/>
                </a:solidFill>
                <a:latin typeface="Source Sans Pro Black" panose="020B0803030403020204" pitchFamily="34" charset="0"/>
              </a:rPr>
              <a:t>of Credit</a:t>
            </a:r>
          </a:p>
          <a:p>
            <a:pPr algn="ctr"/>
            <a:r>
              <a:rPr lang="en-US" sz="4000" dirty="0">
                <a:solidFill>
                  <a:srgbClr val="1C3463"/>
                </a:solidFill>
                <a:latin typeface="Source Sans Pro Black" panose="020B0803030403020204" pitchFamily="34" charset="0"/>
              </a:rPr>
              <a:t>10%</a:t>
            </a:r>
          </a:p>
        </p:txBody>
      </p:sp>
      <p:graphicFrame>
        <p:nvGraphicFramePr>
          <p:cNvPr id="10" name="Chart 9">
            <a:extLst>
              <a:ext uri="{FF2B5EF4-FFF2-40B4-BE49-F238E27FC236}">
                <a16:creationId xmlns:a16="http://schemas.microsoft.com/office/drawing/2014/main" id="{43CAEBEF-87E0-4FFD-B4D6-C46CCBFC4170}"/>
              </a:ext>
            </a:extLst>
          </p:cNvPr>
          <p:cNvGraphicFramePr/>
          <p:nvPr/>
        </p:nvGraphicFramePr>
        <p:xfrm>
          <a:off x="1122217" y="290373"/>
          <a:ext cx="6414655" cy="460375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descr="L:\PUBLIC\Financial Education\VACUL Fin Ed Committe\Credit Campaign\Smart Credit Check Artwork\Smart_Credit_Logo_1.jpg">
            <a:extLst>
              <a:ext uri="{FF2B5EF4-FFF2-40B4-BE49-F238E27FC236}">
                <a16:creationId xmlns:a16="http://schemas.microsoft.com/office/drawing/2014/main" id="{F401E68E-317D-434D-984D-0AD2F0BDF317}"/>
              </a:ext>
            </a:extLst>
          </p:cNvPr>
          <p:cNvPicPr>
            <a:picLocks noChangeAspect="1" noChangeArrowheads="1"/>
          </p:cNvPicPr>
          <p:nvPr/>
        </p:nvPicPr>
        <p:blipFill>
          <a:blip r:embed="rId4" cstate="print"/>
          <a:srcRect l="9807" t="3604" r="8349" b="6329"/>
          <a:stretch>
            <a:fillRect/>
          </a:stretch>
        </p:blipFill>
        <p:spPr bwMode="auto">
          <a:xfrm>
            <a:off x="7606145" y="4047996"/>
            <a:ext cx="1298239" cy="853798"/>
          </a:xfrm>
          <a:prstGeom prst="rect">
            <a:avLst/>
          </a:prstGeom>
          <a:noFill/>
        </p:spPr>
      </p:pic>
    </p:spTree>
    <p:extLst>
      <p:ext uri="{BB962C8B-B14F-4D97-AF65-F5344CB8AC3E}">
        <p14:creationId xmlns:p14="http://schemas.microsoft.com/office/powerpoint/2010/main" val="180201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6650" y="18951"/>
            <a:ext cx="6400800" cy="971550"/>
          </a:xfrm>
          <a:prstGeom prst="round2SameRect">
            <a:avLst>
              <a:gd name="adj1" fmla="val 0"/>
              <a:gd name="adj2" fmla="val 0"/>
            </a:avLst>
          </a:prstGeom>
          <a:ln w="25400">
            <a:noFill/>
          </a:ln>
        </p:spPr>
        <p:txBody>
          <a:bodyPr>
            <a:normAutofit/>
          </a:bodyPr>
          <a:lstStyle/>
          <a:p>
            <a:r>
              <a:rPr lang="en-US" sz="4000" dirty="0">
                <a:latin typeface="Source Sans Pro Black" panose="020B0803030403020204" pitchFamily="34" charset="0"/>
              </a:rPr>
              <a:t>Impact of a Poor Score </a:t>
            </a:r>
          </a:p>
        </p:txBody>
      </p:sp>
      <p:sp>
        <p:nvSpPr>
          <p:cNvPr id="20" name="Rectangle 19">
            <a:extLst>
              <a:ext uri="{FF2B5EF4-FFF2-40B4-BE49-F238E27FC236}">
                <a16:creationId xmlns:a16="http://schemas.microsoft.com/office/drawing/2014/main" id="{9D88066C-FD74-4326-8D0E-94D88C1ABC13}"/>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6F3EC01-D86E-49D8-872C-F2BFAF8C62BB}"/>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2" name="Rectangle 21">
            <a:extLst>
              <a:ext uri="{FF2B5EF4-FFF2-40B4-BE49-F238E27FC236}">
                <a16:creationId xmlns:a16="http://schemas.microsoft.com/office/drawing/2014/main" id="{C7819C21-804A-4ED7-821E-AD2A7C1AC163}"/>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23" name="Rectangle 22">
            <a:extLst>
              <a:ext uri="{FF2B5EF4-FFF2-40B4-BE49-F238E27FC236}">
                <a16:creationId xmlns:a16="http://schemas.microsoft.com/office/drawing/2014/main" id="{340B3795-3477-423F-A14A-46EE946D7C34}"/>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24" name="Picture 2" descr="L:\PUBLIC\Financial Education\VACUL Fin Ed Committe\Credit Campaign\Smart Credit Check Artwork\Smart_Credit_Logo_1.jpg">
            <a:extLst>
              <a:ext uri="{FF2B5EF4-FFF2-40B4-BE49-F238E27FC236}">
                <a16:creationId xmlns:a16="http://schemas.microsoft.com/office/drawing/2014/main" id="{A675BAB4-9E9C-4E58-96EC-CF3A2CFBE200}"/>
              </a:ext>
            </a:extLst>
          </p:cNvPr>
          <p:cNvPicPr>
            <a:picLocks noChangeAspect="1" noChangeArrowheads="1"/>
          </p:cNvPicPr>
          <p:nvPr/>
        </p:nvPicPr>
        <p:blipFill>
          <a:blip r:embed="rId3" cstate="print"/>
          <a:srcRect l="9807" t="3604" r="8349" b="6329"/>
          <a:stretch>
            <a:fillRect/>
          </a:stretch>
        </p:blipFill>
        <p:spPr bwMode="auto">
          <a:xfrm>
            <a:off x="7705340" y="4167465"/>
            <a:ext cx="1298239" cy="853798"/>
          </a:xfrm>
          <a:prstGeom prst="rect">
            <a:avLst/>
          </a:prstGeom>
          <a:noFill/>
        </p:spPr>
      </p:pic>
      <p:sp>
        <p:nvSpPr>
          <p:cNvPr id="3" name="TextBox 2">
            <a:extLst>
              <a:ext uri="{FF2B5EF4-FFF2-40B4-BE49-F238E27FC236}">
                <a16:creationId xmlns:a16="http://schemas.microsoft.com/office/drawing/2014/main" id="{A9D24AE2-1AA3-4F74-BD87-61BF1B147BBB}"/>
              </a:ext>
            </a:extLst>
          </p:cNvPr>
          <p:cNvSpPr txBox="1"/>
          <p:nvPr/>
        </p:nvSpPr>
        <p:spPr>
          <a:xfrm>
            <a:off x="1076907" y="1286403"/>
            <a:ext cx="7810413"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tx1">
                    <a:lumMod val="50000"/>
                    <a:lumOff val="50000"/>
                  </a:schemeClr>
                </a:solidFill>
                <a:latin typeface="Source Sans Pro Black" panose="020B0803030403020204" pitchFamily="34" charset="0"/>
              </a:rPr>
              <a:t>Housing Choices</a:t>
            </a:r>
          </a:p>
          <a:p>
            <a:pPr marL="571500" indent="-571500">
              <a:buFont typeface="Arial" panose="020B0604020202020204" pitchFamily="34" charset="0"/>
              <a:buChar char="•"/>
            </a:pPr>
            <a:r>
              <a:rPr lang="en-US" sz="3600" dirty="0">
                <a:solidFill>
                  <a:schemeClr val="tx1">
                    <a:lumMod val="50000"/>
                    <a:lumOff val="50000"/>
                  </a:schemeClr>
                </a:solidFill>
                <a:latin typeface="Source Sans Pro Black" panose="020B0803030403020204" pitchFamily="34" charset="0"/>
              </a:rPr>
              <a:t>Ability to Get A Loan</a:t>
            </a:r>
          </a:p>
          <a:p>
            <a:pPr marL="571500" indent="-571500">
              <a:buFont typeface="Arial" panose="020B0604020202020204" pitchFamily="34" charset="0"/>
              <a:buChar char="•"/>
            </a:pPr>
            <a:r>
              <a:rPr lang="en-US" sz="3600" dirty="0">
                <a:solidFill>
                  <a:schemeClr val="tx1">
                    <a:lumMod val="50000"/>
                    <a:lumOff val="50000"/>
                  </a:schemeClr>
                </a:solidFill>
                <a:latin typeface="Source Sans Pro Black" panose="020B0803030403020204" pitchFamily="34" charset="0"/>
              </a:rPr>
              <a:t>Service Contracts</a:t>
            </a:r>
          </a:p>
          <a:p>
            <a:pPr marL="571500" indent="-571500">
              <a:buFont typeface="Arial" panose="020B0604020202020204" pitchFamily="34" charset="0"/>
              <a:buChar char="•"/>
            </a:pPr>
            <a:r>
              <a:rPr lang="en-US" sz="3600" dirty="0">
                <a:solidFill>
                  <a:schemeClr val="tx1">
                    <a:lumMod val="50000"/>
                    <a:lumOff val="50000"/>
                  </a:schemeClr>
                </a:solidFill>
                <a:latin typeface="Source Sans Pro Black" panose="020B0803030403020204" pitchFamily="34" charset="0"/>
              </a:rPr>
              <a:t>Car Insurance Rates</a:t>
            </a:r>
          </a:p>
          <a:p>
            <a:pPr marL="571500" indent="-571500">
              <a:buFont typeface="Arial" panose="020B0604020202020204" pitchFamily="34" charset="0"/>
              <a:buChar char="•"/>
            </a:pPr>
            <a:r>
              <a:rPr lang="en-US" sz="3600" dirty="0">
                <a:solidFill>
                  <a:schemeClr val="tx1">
                    <a:lumMod val="50000"/>
                    <a:lumOff val="50000"/>
                  </a:schemeClr>
                </a:solidFill>
                <a:latin typeface="Source Sans Pro Black" panose="020B0803030403020204" pitchFamily="34" charset="0"/>
              </a:rPr>
              <a:t>Employment Opportunities</a:t>
            </a:r>
          </a:p>
        </p:txBody>
      </p:sp>
    </p:spTree>
    <p:extLst>
      <p:ext uri="{BB962C8B-B14F-4D97-AF65-F5344CB8AC3E}">
        <p14:creationId xmlns:p14="http://schemas.microsoft.com/office/powerpoint/2010/main" val="1871709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7432" y="191187"/>
            <a:ext cx="6629400" cy="664386"/>
          </a:xfrm>
          <a:ln w="25400"/>
        </p:spPr>
        <p:txBody>
          <a:bodyPr>
            <a:noAutofit/>
          </a:bodyPr>
          <a:lstStyle/>
          <a:p>
            <a:pPr algn="l" eaLnBrk="1" hangingPunct="1">
              <a:defRPr/>
            </a:pPr>
            <a:br>
              <a:rPr lang="en-US" sz="3200" b="1" dirty="0">
                <a:latin typeface="Source Sans Pro Black" panose="020B0803030403020204" pitchFamily="34" charset="0"/>
              </a:rPr>
            </a:br>
            <a:r>
              <a:rPr lang="en-US" sz="3200" b="1" dirty="0">
                <a:latin typeface="Source Sans Pro Black" panose="020B0803030403020204" pitchFamily="34" charset="0"/>
              </a:rPr>
              <a:t>Credit Score Impact </a:t>
            </a:r>
            <a:br>
              <a:rPr lang="en-US" sz="3200" b="1" dirty="0">
                <a:latin typeface="Source Sans Pro Black" panose="020B0803030403020204" pitchFamily="34" charset="0"/>
              </a:rPr>
            </a:br>
            <a:endParaRPr lang="en-US" sz="3200" b="1" dirty="0">
              <a:latin typeface="Source Sans Pro Black" panose="020B0803030403020204" pitchFamily="34" charset="0"/>
            </a:endParaRPr>
          </a:p>
        </p:txBody>
      </p:sp>
      <p:sp>
        <p:nvSpPr>
          <p:cNvPr id="22531" name="Rectangle 3"/>
          <p:cNvSpPr>
            <a:spLocks noGrp="1" noChangeArrowheads="1"/>
          </p:cNvSpPr>
          <p:nvPr>
            <p:ph type="body" sz="half" idx="1"/>
          </p:nvPr>
        </p:nvSpPr>
        <p:spPr>
          <a:xfrm>
            <a:off x="816429" y="585989"/>
            <a:ext cx="7097672" cy="4114800"/>
          </a:xfrm>
        </p:spPr>
        <p:txBody>
          <a:bodyPr>
            <a:normAutofit/>
          </a:bodyPr>
          <a:lstStyle/>
          <a:p>
            <a:pPr eaLnBrk="1" hangingPunct="1">
              <a:buFontTx/>
              <a:buNone/>
            </a:pPr>
            <a:endParaRPr lang="en-US" sz="750" dirty="0"/>
          </a:p>
          <a:p>
            <a:pPr eaLnBrk="1" hangingPunct="1">
              <a:buFontTx/>
              <a:buNone/>
            </a:pPr>
            <a:r>
              <a:rPr lang="en-US" sz="1650" dirty="0">
                <a:solidFill>
                  <a:srgbClr val="1C3463"/>
                </a:solidFill>
                <a:latin typeface="+mn-lt"/>
              </a:rPr>
              <a:t>Avg. 60-month fixed rate on new auto loan for $25,000 in VA as of 12/2020</a:t>
            </a:r>
          </a:p>
        </p:txBody>
      </p:sp>
      <p:graphicFrame>
        <p:nvGraphicFramePr>
          <p:cNvPr id="29736" name="Group 40"/>
          <p:cNvGraphicFramePr>
            <a:graphicFrameLocks noGrp="1"/>
          </p:cNvGraphicFramePr>
          <p:nvPr>
            <p:ph sz="half" idx="2"/>
            <p:extLst>
              <p:ext uri="{D42A27DB-BD31-4B8C-83A1-F6EECF244321}">
                <p14:modId xmlns:p14="http://schemas.microsoft.com/office/powerpoint/2010/main" val="2242066192"/>
              </p:ext>
            </p:extLst>
          </p:nvPr>
        </p:nvGraphicFramePr>
        <p:xfrm>
          <a:off x="816429" y="1144816"/>
          <a:ext cx="6629399" cy="3470309"/>
        </p:xfrm>
        <a:graphic>
          <a:graphicData uri="http://schemas.openxmlformats.org/drawingml/2006/table">
            <a:tbl>
              <a:tblPr>
                <a:tableStyleId>{69C7853C-536D-4A76-A0AE-DD22124D55A5}</a:tableStyleId>
              </a:tblPr>
              <a:tblGrid>
                <a:gridCol w="1377538">
                  <a:extLst>
                    <a:ext uri="{9D8B030D-6E8A-4147-A177-3AD203B41FA5}">
                      <a16:colId xmlns:a16="http://schemas.microsoft.com/office/drawing/2014/main" val="20000"/>
                    </a:ext>
                  </a:extLst>
                </a:gridCol>
                <a:gridCol w="1291441">
                  <a:extLst>
                    <a:ext uri="{9D8B030D-6E8A-4147-A177-3AD203B41FA5}">
                      <a16:colId xmlns:a16="http://schemas.microsoft.com/office/drawing/2014/main" val="20001"/>
                    </a:ext>
                  </a:extLst>
                </a:gridCol>
                <a:gridCol w="1980210">
                  <a:extLst>
                    <a:ext uri="{9D8B030D-6E8A-4147-A177-3AD203B41FA5}">
                      <a16:colId xmlns:a16="http://schemas.microsoft.com/office/drawing/2014/main" val="20002"/>
                    </a:ext>
                  </a:extLst>
                </a:gridCol>
                <a:gridCol w="1980210">
                  <a:extLst>
                    <a:ext uri="{9D8B030D-6E8A-4147-A177-3AD203B41FA5}">
                      <a16:colId xmlns:a16="http://schemas.microsoft.com/office/drawing/2014/main" val="20003"/>
                    </a:ext>
                  </a:extLst>
                </a:gridCol>
              </a:tblGrid>
              <a:tr h="7788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solidFill>
                            <a:srgbClr val="002060"/>
                          </a:solidFill>
                          <a:effectLst/>
                          <a:latin typeface="Source Sans Pro Black" panose="020B0803030403020204" pitchFamily="34" charset="0"/>
                        </a:rPr>
                        <a:t>FICO Score</a:t>
                      </a:r>
                      <a:endParaRPr kumimoji="0" lang="en-US" sz="2100" b="1"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solidFill>
                            <a:srgbClr val="002060"/>
                          </a:solidFill>
                          <a:effectLst/>
                          <a:latin typeface="Source Sans Pro Black" panose="020B0803030403020204" pitchFamily="34" charset="0"/>
                        </a:rPr>
                        <a:t>APR</a:t>
                      </a:r>
                      <a:endParaRPr kumimoji="0" lang="en-US" sz="2100" b="1"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solidFill>
                            <a:srgbClr val="002060"/>
                          </a:solidFill>
                          <a:effectLst/>
                          <a:latin typeface="Source Sans Pro Black" panose="020B0803030403020204" pitchFamily="34" charset="0"/>
                        </a:rPr>
                        <a:t>Monthly Payment</a:t>
                      </a:r>
                      <a:endParaRPr kumimoji="0" lang="en-US" sz="2100" b="1"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002060"/>
                          </a:solidFill>
                          <a:effectLst/>
                          <a:latin typeface="Source Sans Pro Black" panose="020B0803030403020204" pitchFamily="34" charset="0"/>
                        </a:rPr>
                        <a:t>Finance Charge</a:t>
                      </a:r>
                    </a:p>
                  </a:txBody>
                  <a:tcPr marL="68580" marR="68580" marT="34290" marB="34290" horzOverflow="overflow">
                    <a:solidFill>
                      <a:srgbClr val="7EC234">
                        <a:alpha val="0"/>
                      </a:srgbClr>
                    </a:solidFill>
                  </a:tcPr>
                </a:tc>
                <a:extLst>
                  <a:ext uri="{0D108BD9-81ED-4DB2-BD59-A6C34878D82A}">
                    <a16:rowId xmlns:a16="http://schemas.microsoft.com/office/drawing/2014/main" val="10000"/>
                  </a:ext>
                </a:extLst>
              </a:tr>
              <a:tr h="4485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002060"/>
                          </a:solidFill>
                          <a:effectLst/>
                          <a:latin typeface="Source Sans Pro Black" panose="020B0803030403020204" pitchFamily="34" charset="0"/>
                        </a:rPr>
                        <a:t>720-850</a:t>
                      </a:r>
                      <a:endParaRPr kumimoji="0" lang="en-US" sz="2100" b="0"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3.75%</a:t>
                      </a: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$458</a:t>
                      </a: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$2,456</a:t>
                      </a:r>
                    </a:p>
                  </a:txBody>
                  <a:tcPr marL="68580" marR="68580" marT="34290" marB="34290" horzOverflow="overflow">
                    <a:solidFill>
                      <a:srgbClr val="7EC234">
                        <a:alpha val="0"/>
                      </a:srgbClr>
                    </a:solidFill>
                  </a:tcPr>
                </a:tc>
                <a:extLst>
                  <a:ext uri="{0D108BD9-81ED-4DB2-BD59-A6C34878D82A}">
                    <a16:rowId xmlns:a16="http://schemas.microsoft.com/office/drawing/2014/main" val="10001"/>
                  </a:ext>
                </a:extLst>
              </a:tr>
              <a:tr h="4485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002060"/>
                          </a:solidFill>
                          <a:effectLst/>
                          <a:latin typeface="Source Sans Pro Black" panose="020B0803030403020204" pitchFamily="34" charset="0"/>
                        </a:rPr>
                        <a:t>690-719</a:t>
                      </a:r>
                      <a:endParaRPr kumimoji="0" lang="en-US" sz="2100" b="0"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5.15%</a:t>
                      </a: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$474</a:t>
                      </a: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$3,412</a:t>
                      </a:r>
                    </a:p>
                  </a:txBody>
                  <a:tcPr marL="68580" marR="68580" marT="34290" marB="34290" horzOverflow="overflow">
                    <a:solidFill>
                      <a:srgbClr val="7EC234">
                        <a:alpha val="0"/>
                      </a:srgbClr>
                    </a:solidFill>
                  </a:tcPr>
                </a:tc>
                <a:extLst>
                  <a:ext uri="{0D108BD9-81ED-4DB2-BD59-A6C34878D82A}">
                    <a16:rowId xmlns:a16="http://schemas.microsoft.com/office/drawing/2014/main" val="10002"/>
                  </a:ext>
                </a:extLst>
              </a:tr>
              <a:tr h="4485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002060"/>
                          </a:solidFill>
                          <a:effectLst/>
                          <a:latin typeface="Source Sans Pro Black" panose="020B0803030403020204" pitchFamily="34" charset="0"/>
                        </a:rPr>
                        <a:t>660-689</a:t>
                      </a:r>
                      <a:endParaRPr kumimoji="0" lang="en-US" sz="2100" b="0"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7.27%</a:t>
                      </a: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002060"/>
                          </a:solidFill>
                          <a:effectLst/>
                          <a:latin typeface="Source Sans Pro Black" panose="020B0803030403020204" pitchFamily="34" charset="0"/>
                        </a:rPr>
                        <a:t>$498</a:t>
                      </a:r>
                      <a:endParaRPr kumimoji="0" lang="en-US" sz="2100" b="0"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$4,895</a:t>
                      </a:r>
                    </a:p>
                  </a:txBody>
                  <a:tcPr marL="68580" marR="68580" marT="34290" marB="34290" horzOverflow="overflow">
                    <a:solidFill>
                      <a:srgbClr val="7EC234">
                        <a:alpha val="0"/>
                      </a:srgbClr>
                    </a:solidFill>
                  </a:tcPr>
                </a:tc>
                <a:extLst>
                  <a:ext uri="{0D108BD9-81ED-4DB2-BD59-A6C34878D82A}">
                    <a16:rowId xmlns:a16="http://schemas.microsoft.com/office/drawing/2014/main" val="10003"/>
                  </a:ext>
                </a:extLst>
              </a:tr>
              <a:tr h="4485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002060"/>
                          </a:solidFill>
                          <a:effectLst/>
                          <a:latin typeface="Source Sans Pro Black" panose="020B0803030403020204" pitchFamily="34" charset="0"/>
                        </a:rPr>
                        <a:t>620-659</a:t>
                      </a:r>
                      <a:endParaRPr kumimoji="0" lang="en-US" sz="2100" b="0"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10.26%</a:t>
                      </a: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002060"/>
                          </a:solidFill>
                          <a:effectLst/>
                          <a:latin typeface="Source Sans Pro Black" panose="020B0803030403020204" pitchFamily="34" charset="0"/>
                        </a:rPr>
                        <a:t>$534</a:t>
                      </a:r>
                      <a:endParaRPr kumimoji="0" lang="en-US" sz="2100" b="0"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$7,064</a:t>
                      </a:r>
                    </a:p>
                  </a:txBody>
                  <a:tcPr marL="68580" marR="68580" marT="34290" marB="34290" horzOverflow="overflow">
                    <a:solidFill>
                      <a:srgbClr val="7EC234">
                        <a:alpha val="0"/>
                      </a:srgbClr>
                    </a:solidFill>
                  </a:tcPr>
                </a:tc>
                <a:extLst>
                  <a:ext uri="{0D108BD9-81ED-4DB2-BD59-A6C34878D82A}">
                    <a16:rowId xmlns:a16="http://schemas.microsoft.com/office/drawing/2014/main" val="10004"/>
                  </a:ext>
                </a:extLst>
              </a:tr>
              <a:tr h="4485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002060"/>
                          </a:solidFill>
                          <a:effectLst/>
                          <a:latin typeface="Source Sans Pro Black" panose="020B0803030403020204" pitchFamily="34" charset="0"/>
                        </a:rPr>
                        <a:t>590-619</a:t>
                      </a:r>
                      <a:endParaRPr kumimoji="0" lang="en-US" sz="2100" b="0"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15.61%</a:t>
                      </a: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002060"/>
                          </a:solidFill>
                          <a:effectLst/>
                          <a:latin typeface="Source Sans Pro Black" panose="020B0803030403020204" pitchFamily="34" charset="0"/>
                        </a:rPr>
                        <a:t>$603</a:t>
                      </a:r>
                      <a:endParaRPr kumimoji="0" lang="en-US" sz="2100" b="0"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$11,165</a:t>
                      </a:r>
                    </a:p>
                  </a:txBody>
                  <a:tcPr marL="68580" marR="68580" marT="34290" marB="34290" horzOverflow="overflow">
                    <a:solidFill>
                      <a:srgbClr val="7EC234">
                        <a:alpha val="0"/>
                      </a:srgbClr>
                    </a:solidFill>
                  </a:tcPr>
                </a:tc>
                <a:extLst>
                  <a:ext uri="{0D108BD9-81ED-4DB2-BD59-A6C34878D82A}">
                    <a16:rowId xmlns:a16="http://schemas.microsoft.com/office/drawing/2014/main" val="10005"/>
                  </a:ext>
                </a:extLst>
              </a:tr>
              <a:tr h="4485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002060"/>
                          </a:solidFill>
                          <a:effectLst/>
                          <a:latin typeface="Source Sans Pro Black" panose="020B0803030403020204" pitchFamily="34" charset="0"/>
                        </a:rPr>
                        <a:t>500-589</a:t>
                      </a:r>
                      <a:endParaRPr kumimoji="0" lang="en-US" sz="2100" b="0"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16.72%</a:t>
                      </a: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solidFill>
                            <a:srgbClr val="002060"/>
                          </a:solidFill>
                          <a:effectLst/>
                          <a:latin typeface="Source Sans Pro Black" panose="020B0803030403020204" pitchFamily="34" charset="0"/>
                        </a:rPr>
                        <a:t>$618</a:t>
                      </a:r>
                      <a:endParaRPr kumimoji="0" lang="en-US" sz="2100" b="0" i="0" u="none" strike="noStrike" cap="none" normalizeH="0" baseline="0" dirty="0">
                        <a:ln>
                          <a:noFill/>
                        </a:ln>
                        <a:solidFill>
                          <a:srgbClr val="002060"/>
                        </a:solidFill>
                        <a:effectLst/>
                        <a:latin typeface="Source Sans Pro Black" panose="020B0803030403020204" pitchFamily="34" charset="0"/>
                      </a:endParaRPr>
                    </a:p>
                  </a:txBody>
                  <a:tcPr marL="68580" marR="68580" marT="34290" marB="34290"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Source Sans Pro Black" panose="020B0803030403020204" pitchFamily="34" charset="0"/>
                        </a:rPr>
                        <a:t>$12,055</a:t>
                      </a:r>
                    </a:p>
                  </a:txBody>
                  <a:tcPr marL="68580" marR="68580" marT="34290" marB="34290" horzOverflow="overflow">
                    <a:solidFill>
                      <a:srgbClr val="7EC234">
                        <a:alpha val="0"/>
                      </a:srgbClr>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239616" y="4700789"/>
            <a:ext cx="2514600" cy="300082"/>
          </a:xfrm>
          <a:prstGeom prst="rect">
            <a:avLst/>
          </a:prstGeom>
        </p:spPr>
        <p:txBody>
          <a:bodyPr wrap="square">
            <a:spAutoFit/>
          </a:bodyPr>
          <a:lstStyle/>
          <a:p>
            <a:pPr lvl="1"/>
            <a:r>
              <a:rPr lang="en-US" sz="1350" dirty="0">
                <a:solidFill>
                  <a:srgbClr val="002060"/>
                </a:solidFill>
                <a:latin typeface="Source Sans Pro" panose="020B0503030403020204" pitchFamily="34" charset="0"/>
              </a:rPr>
              <a:t>Source – </a:t>
            </a:r>
            <a:r>
              <a:rPr lang="en-US" sz="1350" i="1" dirty="0">
                <a:solidFill>
                  <a:srgbClr val="002060"/>
                </a:solidFill>
                <a:latin typeface="Source Sans Pro" panose="020B0503030403020204" pitchFamily="34" charset="0"/>
              </a:rPr>
              <a:t>myfico.com</a:t>
            </a:r>
            <a:endParaRPr lang="en-US" sz="825" i="1" dirty="0">
              <a:solidFill>
                <a:srgbClr val="002060"/>
              </a:solidFill>
              <a:latin typeface="Source Sans Pro" panose="020B0503030403020204" pitchFamily="34" charset="0"/>
            </a:endParaRPr>
          </a:p>
        </p:txBody>
      </p:sp>
      <p:pic>
        <p:nvPicPr>
          <p:cNvPr id="10" name="Picture 2" descr="L:\PUBLIC\Financial Education\VACUL Fin Ed Committe\Credit Campaign\Smart Credit Check Artwork\Smart_Credit_Logo_1.jpg">
            <a:extLst>
              <a:ext uri="{FF2B5EF4-FFF2-40B4-BE49-F238E27FC236}">
                <a16:creationId xmlns:a16="http://schemas.microsoft.com/office/drawing/2014/main" id="{DAA0F9E9-53D3-4D6D-8192-7E7E8C25BBE2}"/>
              </a:ext>
            </a:extLst>
          </p:cNvPr>
          <p:cNvPicPr>
            <a:picLocks noChangeAspect="1" noChangeArrowheads="1"/>
          </p:cNvPicPr>
          <p:nvPr/>
        </p:nvPicPr>
        <p:blipFill>
          <a:blip r:embed="rId3" cstate="print"/>
          <a:srcRect l="9807" t="3604" r="8349" b="6329"/>
          <a:stretch>
            <a:fillRect/>
          </a:stretch>
        </p:blipFill>
        <p:spPr bwMode="auto">
          <a:xfrm>
            <a:off x="7606145" y="4047996"/>
            <a:ext cx="1298239" cy="853798"/>
          </a:xfrm>
          <a:prstGeom prst="rect">
            <a:avLst/>
          </a:prstGeom>
          <a:noFill/>
        </p:spPr>
      </p:pic>
    </p:spTree>
  </p:cSld>
  <p:clrMapOvr>
    <a:masterClrMapping/>
  </p:clrMapOvr>
  <p:transition spd="med">
    <p:cu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16200000">
            <a:off x="3864787" y="1705593"/>
            <a:ext cx="893309" cy="1482623"/>
          </a:xfrm>
          <a:prstGeom prst="rect">
            <a:avLst/>
          </a:prstGeom>
        </p:spPr>
      </p:pic>
      <p:grpSp>
        <p:nvGrpSpPr>
          <p:cNvPr id="38916" name="Group 7"/>
          <p:cNvGrpSpPr>
            <a:grpSpLocks/>
          </p:cNvGrpSpPr>
          <p:nvPr/>
        </p:nvGrpSpPr>
        <p:grpSpPr bwMode="auto">
          <a:xfrm>
            <a:off x="2252505" y="3500154"/>
            <a:ext cx="1028700" cy="1028700"/>
            <a:chOff x="7630" y="1747626"/>
            <a:chExt cx="1030709" cy="1030709"/>
          </a:xfrm>
        </p:grpSpPr>
        <p:sp>
          <p:nvSpPr>
            <p:cNvPr id="33" name="Oval 32"/>
            <p:cNvSpPr/>
            <p:nvPr/>
          </p:nvSpPr>
          <p:spPr>
            <a:xfrm>
              <a:off x="7630" y="1747626"/>
              <a:ext cx="1030709" cy="1030709"/>
            </a:xfrm>
            <a:prstGeom prst="ellipse">
              <a:avLst/>
            </a:prstGeom>
            <a:solidFill>
              <a:srgbClr val="00326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4" name="Oval 4"/>
            <p:cNvSpPr/>
            <p:nvPr/>
          </p:nvSpPr>
          <p:spPr>
            <a:xfrm>
              <a:off x="62794" y="1840535"/>
              <a:ext cx="929090" cy="836181"/>
            </a:xfrm>
            <a:prstGeom prst="rect">
              <a:avLst/>
            </a:prstGeom>
          </p:spPr>
          <p:style>
            <a:lnRef idx="0">
              <a:scrgbClr r="0" g="0" b="0"/>
            </a:lnRef>
            <a:fillRef idx="0">
              <a:scrgbClr r="0" g="0" b="0"/>
            </a:fillRef>
            <a:effectRef idx="0">
              <a:scrgbClr r="0" g="0" b="0"/>
            </a:effectRef>
            <a:fontRef idx="minor">
              <a:schemeClr val="lt1"/>
            </a:fontRef>
          </p:style>
          <p:txBody>
            <a:bodyPr lIns="8573" tIns="8573" rIns="8573" bIns="8573" spcCol="1270" anchor="ctr"/>
            <a:lstStyle/>
            <a:p>
              <a:pPr algn="ctr" defTabSz="300038">
                <a:lnSpc>
                  <a:spcPct val="90000"/>
                </a:lnSpc>
                <a:spcAft>
                  <a:spcPct val="35000"/>
                </a:spcAft>
                <a:defRPr/>
              </a:pPr>
              <a:r>
                <a:rPr lang="en-US" sz="1500" b="1" dirty="0">
                  <a:latin typeface="Source Sans Pro Black" panose="020B0803030403020204" pitchFamily="34" charset="0"/>
                </a:rPr>
                <a:t>Pay Bills on Time</a:t>
              </a:r>
            </a:p>
          </p:txBody>
        </p:sp>
      </p:grpSp>
      <p:grpSp>
        <p:nvGrpSpPr>
          <p:cNvPr id="38920" name="Group 11"/>
          <p:cNvGrpSpPr>
            <a:grpSpLocks/>
          </p:cNvGrpSpPr>
          <p:nvPr/>
        </p:nvGrpSpPr>
        <p:grpSpPr bwMode="auto">
          <a:xfrm>
            <a:off x="5163529" y="1200689"/>
            <a:ext cx="1028700" cy="1028700"/>
            <a:chOff x="3599445" y="1747626"/>
            <a:chExt cx="1030709" cy="1030709"/>
          </a:xfrm>
        </p:grpSpPr>
        <p:sp>
          <p:nvSpPr>
            <p:cNvPr id="25" name="Oval 24"/>
            <p:cNvSpPr/>
            <p:nvPr/>
          </p:nvSpPr>
          <p:spPr>
            <a:xfrm>
              <a:off x="3599445" y="1747626"/>
              <a:ext cx="1030709" cy="1030709"/>
            </a:xfrm>
            <a:prstGeom prst="ellipse">
              <a:avLst/>
            </a:prstGeom>
            <a:solidFill>
              <a:srgbClr val="00326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Oval 12"/>
            <p:cNvSpPr/>
            <p:nvPr/>
          </p:nvSpPr>
          <p:spPr>
            <a:xfrm>
              <a:off x="3633318" y="1747627"/>
              <a:ext cx="975545" cy="975544"/>
            </a:xfrm>
            <a:prstGeom prst="rect">
              <a:avLst/>
            </a:prstGeom>
          </p:spPr>
          <p:style>
            <a:lnRef idx="0">
              <a:scrgbClr r="0" g="0" b="0"/>
            </a:lnRef>
            <a:fillRef idx="0">
              <a:scrgbClr r="0" g="0" b="0"/>
            </a:fillRef>
            <a:effectRef idx="0">
              <a:scrgbClr r="0" g="0" b="0"/>
            </a:effectRef>
            <a:fontRef idx="minor">
              <a:schemeClr val="lt1"/>
            </a:fontRef>
          </p:style>
          <p:txBody>
            <a:bodyPr lIns="8573" tIns="8573" rIns="8573" bIns="8573" spcCol="1270" anchor="ctr"/>
            <a:lstStyle/>
            <a:p>
              <a:pPr algn="ctr" defTabSz="300038">
                <a:lnSpc>
                  <a:spcPct val="90000"/>
                </a:lnSpc>
                <a:spcAft>
                  <a:spcPct val="35000"/>
                </a:spcAft>
                <a:defRPr/>
              </a:pPr>
              <a:r>
                <a:rPr lang="en-US" sz="1500" b="1" dirty="0">
                  <a:latin typeface="Source Sans Pro Black" panose="020B0803030403020204" pitchFamily="34" charset="0"/>
                </a:rPr>
                <a:t>Have a             Good Mix</a:t>
              </a:r>
            </a:p>
          </p:txBody>
        </p:sp>
      </p:grpSp>
      <p:sp>
        <p:nvSpPr>
          <p:cNvPr id="35" name="Title 1"/>
          <p:cNvSpPr>
            <a:spLocks noGrp="1"/>
          </p:cNvSpPr>
          <p:nvPr>
            <p:ph type="title"/>
          </p:nvPr>
        </p:nvSpPr>
        <p:spPr>
          <a:xfrm>
            <a:off x="83344" y="83780"/>
            <a:ext cx="7467600" cy="971550"/>
          </a:xfrm>
          <a:prstGeom prst="round2SameRect">
            <a:avLst>
              <a:gd name="adj1" fmla="val 0"/>
              <a:gd name="adj2" fmla="val 0"/>
            </a:avLst>
          </a:prstGeom>
          <a:ln w="25400">
            <a:noFill/>
          </a:ln>
        </p:spPr>
        <p:txBody>
          <a:bodyPr>
            <a:normAutofit/>
          </a:bodyPr>
          <a:lstStyle/>
          <a:p>
            <a:r>
              <a:rPr lang="en-US" sz="3600" b="1" dirty="0">
                <a:latin typeface="Source Sans Pro Black" panose="020B0803030403020204" pitchFamily="34" charset="0"/>
              </a:rPr>
              <a:t>Keys to a Strong Credit Score</a:t>
            </a:r>
          </a:p>
        </p:txBody>
      </p:sp>
      <p:grpSp>
        <p:nvGrpSpPr>
          <p:cNvPr id="36" name="Group 7"/>
          <p:cNvGrpSpPr>
            <a:grpSpLocks/>
          </p:cNvGrpSpPr>
          <p:nvPr/>
        </p:nvGrpSpPr>
        <p:grpSpPr bwMode="auto">
          <a:xfrm>
            <a:off x="5037959" y="3017518"/>
            <a:ext cx="1025130" cy="1028700"/>
            <a:chOff x="7630" y="1747626"/>
            <a:chExt cx="1030709" cy="1030709"/>
          </a:xfrm>
        </p:grpSpPr>
        <p:sp>
          <p:nvSpPr>
            <p:cNvPr id="37" name="Oval 36"/>
            <p:cNvSpPr/>
            <p:nvPr/>
          </p:nvSpPr>
          <p:spPr>
            <a:xfrm>
              <a:off x="7630" y="1747626"/>
              <a:ext cx="1030709" cy="1030709"/>
            </a:xfrm>
            <a:prstGeom prst="ellipse">
              <a:avLst/>
            </a:prstGeom>
            <a:solidFill>
              <a:srgbClr val="00326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8" name="Oval 4"/>
            <p:cNvSpPr/>
            <p:nvPr/>
          </p:nvSpPr>
          <p:spPr>
            <a:xfrm>
              <a:off x="62794" y="1840535"/>
              <a:ext cx="929090" cy="836181"/>
            </a:xfrm>
            <a:prstGeom prst="rect">
              <a:avLst/>
            </a:prstGeom>
          </p:spPr>
          <p:style>
            <a:lnRef idx="0">
              <a:scrgbClr r="0" g="0" b="0"/>
            </a:lnRef>
            <a:fillRef idx="0">
              <a:scrgbClr r="0" g="0" b="0"/>
            </a:fillRef>
            <a:effectRef idx="0">
              <a:scrgbClr r="0" g="0" b="0"/>
            </a:effectRef>
            <a:fontRef idx="minor">
              <a:schemeClr val="lt1"/>
            </a:fontRef>
          </p:style>
          <p:txBody>
            <a:bodyPr lIns="8573" tIns="8573" rIns="8573" bIns="8573" spcCol="1270" anchor="ctr"/>
            <a:lstStyle/>
            <a:p>
              <a:pPr algn="ctr" defTabSz="300038">
                <a:lnSpc>
                  <a:spcPct val="90000"/>
                </a:lnSpc>
                <a:spcAft>
                  <a:spcPct val="35000"/>
                </a:spcAft>
                <a:defRPr/>
              </a:pPr>
              <a:r>
                <a:rPr lang="en-US" sz="1500" b="1" dirty="0">
                  <a:latin typeface="Source Sans Pro Black" panose="020B0803030403020204" pitchFamily="34" charset="0"/>
                </a:rPr>
                <a:t>Keep Balances             Low</a:t>
              </a:r>
            </a:p>
          </p:txBody>
        </p:sp>
      </p:grpSp>
      <p:grpSp>
        <p:nvGrpSpPr>
          <p:cNvPr id="39" name="Group 7"/>
          <p:cNvGrpSpPr>
            <a:grpSpLocks/>
          </p:cNvGrpSpPr>
          <p:nvPr/>
        </p:nvGrpSpPr>
        <p:grpSpPr bwMode="auto">
          <a:xfrm>
            <a:off x="2497203" y="1230896"/>
            <a:ext cx="1028700" cy="1028700"/>
            <a:chOff x="7630" y="1747626"/>
            <a:chExt cx="1030709" cy="1030709"/>
          </a:xfrm>
        </p:grpSpPr>
        <p:sp>
          <p:nvSpPr>
            <p:cNvPr id="40" name="Oval 39"/>
            <p:cNvSpPr/>
            <p:nvPr/>
          </p:nvSpPr>
          <p:spPr>
            <a:xfrm>
              <a:off x="7630" y="1747626"/>
              <a:ext cx="1030709" cy="1030709"/>
            </a:xfrm>
            <a:prstGeom prst="ellipse">
              <a:avLst/>
            </a:prstGeom>
            <a:solidFill>
              <a:srgbClr val="00326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1" name="Oval 4"/>
            <p:cNvSpPr/>
            <p:nvPr/>
          </p:nvSpPr>
          <p:spPr>
            <a:xfrm>
              <a:off x="62794" y="1840535"/>
              <a:ext cx="929090" cy="836181"/>
            </a:xfrm>
            <a:prstGeom prst="rect">
              <a:avLst/>
            </a:prstGeom>
          </p:spPr>
          <p:style>
            <a:lnRef idx="0">
              <a:scrgbClr r="0" g="0" b="0"/>
            </a:lnRef>
            <a:fillRef idx="0">
              <a:scrgbClr r="0" g="0" b="0"/>
            </a:fillRef>
            <a:effectRef idx="0">
              <a:scrgbClr r="0" g="0" b="0"/>
            </a:effectRef>
            <a:fontRef idx="minor">
              <a:schemeClr val="lt1"/>
            </a:fontRef>
          </p:style>
          <p:txBody>
            <a:bodyPr lIns="8573" tIns="8573" rIns="8573" bIns="8573" spcCol="1270" anchor="ctr"/>
            <a:lstStyle/>
            <a:p>
              <a:pPr algn="ctr" defTabSz="300038">
                <a:lnSpc>
                  <a:spcPct val="90000"/>
                </a:lnSpc>
                <a:spcAft>
                  <a:spcPct val="35000"/>
                </a:spcAft>
                <a:defRPr/>
              </a:pPr>
              <a:r>
                <a:rPr lang="en-US" sz="1500" b="1" dirty="0">
                  <a:latin typeface="Source Sans Pro Black" panose="020B0803030403020204" pitchFamily="34" charset="0"/>
                </a:rPr>
                <a:t>Don’t Over Apply</a:t>
              </a:r>
            </a:p>
          </p:txBody>
        </p:sp>
      </p:grpSp>
      <p:grpSp>
        <p:nvGrpSpPr>
          <p:cNvPr id="42" name="Group 11"/>
          <p:cNvGrpSpPr>
            <a:grpSpLocks/>
          </p:cNvGrpSpPr>
          <p:nvPr/>
        </p:nvGrpSpPr>
        <p:grpSpPr bwMode="auto">
          <a:xfrm>
            <a:off x="5939178" y="2057400"/>
            <a:ext cx="1028700" cy="1028700"/>
            <a:chOff x="3599445" y="1747626"/>
            <a:chExt cx="1030709" cy="1030709"/>
          </a:xfrm>
        </p:grpSpPr>
        <p:sp>
          <p:nvSpPr>
            <p:cNvPr id="43" name="Oval 42"/>
            <p:cNvSpPr/>
            <p:nvPr/>
          </p:nvSpPr>
          <p:spPr>
            <a:xfrm>
              <a:off x="3599445" y="1747626"/>
              <a:ext cx="1030709" cy="1030709"/>
            </a:xfrm>
            <a:prstGeom prst="ellipse">
              <a:avLst/>
            </a:prstGeom>
            <a:solidFill>
              <a:srgbClr val="00326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4" name="Oval 12"/>
            <p:cNvSpPr/>
            <p:nvPr/>
          </p:nvSpPr>
          <p:spPr>
            <a:xfrm>
              <a:off x="3633318" y="1747626"/>
              <a:ext cx="975545" cy="975544"/>
            </a:xfrm>
            <a:prstGeom prst="rect">
              <a:avLst/>
            </a:prstGeom>
          </p:spPr>
          <p:style>
            <a:lnRef idx="0">
              <a:scrgbClr r="0" g="0" b="0"/>
            </a:lnRef>
            <a:fillRef idx="0">
              <a:scrgbClr r="0" g="0" b="0"/>
            </a:fillRef>
            <a:effectRef idx="0">
              <a:scrgbClr r="0" g="0" b="0"/>
            </a:effectRef>
            <a:fontRef idx="minor">
              <a:schemeClr val="lt1"/>
            </a:fontRef>
          </p:style>
          <p:txBody>
            <a:bodyPr lIns="8573" tIns="8573" rIns="8573" bIns="8573" spcCol="1270" anchor="ctr"/>
            <a:lstStyle/>
            <a:p>
              <a:pPr algn="ctr" defTabSz="300038">
                <a:lnSpc>
                  <a:spcPct val="90000"/>
                </a:lnSpc>
                <a:spcAft>
                  <a:spcPct val="35000"/>
                </a:spcAft>
                <a:defRPr/>
              </a:pPr>
              <a:r>
                <a:rPr lang="en-US" sz="1500" b="1" dirty="0">
                  <a:latin typeface="Source Sans Pro Black" panose="020B0803030403020204" pitchFamily="34" charset="0"/>
                </a:rPr>
                <a:t>Be a Cautious Co-Signor</a:t>
              </a:r>
            </a:p>
          </p:txBody>
        </p:sp>
      </p:grpSp>
      <p:grpSp>
        <p:nvGrpSpPr>
          <p:cNvPr id="45" name="Group 7"/>
          <p:cNvGrpSpPr>
            <a:grpSpLocks/>
          </p:cNvGrpSpPr>
          <p:nvPr/>
        </p:nvGrpSpPr>
        <p:grpSpPr bwMode="auto">
          <a:xfrm>
            <a:off x="3762087" y="3592882"/>
            <a:ext cx="1063275" cy="1028700"/>
            <a:chOff x="7630" y="1747626"/>
            <a:chExt cx="1030709" cy="1030709"/>
          </a:xfrm>
        </p:grpSpPr>
        <p:sp>
          <p:nvSpPr>
            <p:cNvPr id="46" name="Oval 45"/>
            <p:cNvSpPr/>
            <p:nvPr/>
          </p:nvSpPr>
          <p:spPr>
            <a:xfrm>
              <a:off x="7630" y="1747626"/>
              <a:ext cx="1030709" cy="1030709"/>
            </a:xfrm>
            <a:prstGeom prst="ellipse">
              <a:avLst/>
            </a:prstGeom>
            <a:solidFill>
              <a:srgbClr val="00326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7" name="Oval 4"/>
            <p:cNvSpPr/>
            <p:nvPr/>
          </p:nvSpPr>
          <p:spPr>
            <a:xfrm>
              <a:off x="62794" y="1840535"/>
              <a:ext cx="929090" cy="836181"/>
            </a:xfrm>
            <a:prstGeom prst="rect">
              <a:avLst/>
            </a:prstGeom>
          </p:spPr>
          <p:style>
            <a:lnRef idx="0">
              <a:scrgbClr r="0" g="0" b="0"/>
            </a:lnRef>
            <a:fillRef idx="0">
              <a:scrgbClr r="0" g="0" b="0"/>
            </a:fillRef>
            <a:effectRef idx="0">
              <a:scrgbClr r="0" g="0" b="0"/>
            </a:effectRef>
            <a:fontRef idx="minor">
              <a:schemeClr val="lt1"/>
            </a:fontRef>
          </p:style>
          <p:txBody>
            <a:bodyPr lIns="8573" tIns="8573" rIns="8573" bIns="8573" spcCol="1270" anchor="ctr"/>
            <a:lstStyle/>
            <a:p>
              <a:pPr algn="ctr" defTabSz="300038">
                <a:lnSpc>
                  <a:spcPct val="90000"/>
                </a:lnSpc>
                <a:spcAft>
                  <a:spcPct val="35000"/>
                </a:spcAft>
                <a:defRPr/>
              </a:pPr>
              <a:r>
                <a:rPr lang="en-US" sz="1500" b="1" dirty="0">
                  <a:latin typeface="Source Sans Pro Black" panose="020B0803030403020204" pitchFamily="34" charset="0"/>
                </a:rPr>
                <a:t>Read </a:t>
              </a:r>
              <a:r>
                <a:rPr lang="en-US" sz="1400" b="1" dirty="0">
                  <a:latin typeface="Source Sans Pro Black" panose="020B0803030403020204" pitchFamily="34" charset="0"/>
                </a:rPr>
                <a:t>Disclosures</a:t>
              </a:r>
            </a:p>
          </p:txBody>
        </p:sp>
      </p:grpSp>
      <p:grpSp>
        <p:nvGrpSpPr>
          <p:cNvPr id="48" name="Group 7"/>
          <p:cNvGrpSpPr>
            <a:grpSpLocks/>
          </p:cNvGrpSpPr>
          <p:nvPr/>
        </p:nvGrpSpPr>
        <p:grpSpPr bwMode="auto">
          <a:xfrm>
            <a:off x="1628223" y="2159761"/>
            <a:ext cx="1177738" cy="1110620"/>
            <a:chOff x="7630" y="1747626"/>
            <a:chExt cx="903212" cy="892500"/>
          </a:xfrm>
        </p:grpSpPr>
        <p:sp>
          <p:nvSpPr>
            <p:cNvPr id="49" name="Oval 48"/>
            <p:cNvSpPr/>
            <p:nvPr/>
          </p:nvSpPr>
          <p:spPr>
            <a:xfrm>
              <a:off x="7630" y="1747626"/>
              <a:ext cx="903212" cy="892500"/>
            </a:xfrm>
            <a:prstGeom prst="ellipse">
              <a:avLst/>
            </a:prstGeom>
            <a:solidFill>
              <a:srgbClr val="00326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0" name="Oval 4"/>
            <p:cNvSpPr/>
            <p:nvPr/>
          </p:nvSpPr>
          <p:spPr>
            <a:xfrm>
              <a:off x="62794" y="1840536"/>
              <a:ext cx="801807" cy="754361"/>
            </a:xfrm>
            <a:prstGeom prst="rect">
              <a:avLst/>
            </a:prstGeom>
          </p:spPr>
          <p:style>
            <a:lnRef idx="0">
              <a:scrgbClr r="0" g="0" b="0"/>
            </a:lnRef>
            <a:fillRef idx="0">
              <a:scrgbClr r="0" g="0" b="0"/>
            </a:fillRef>
            <a:effectRef idx="0">
              <a:scrgbClr r="0" g="0" b="0"/>
            </a:effectRef>
            <a:fontRef idx="minor">
              <a:schemeClr val="lt1"/>
            </a:fontRef>
          </p:style>
          <p:txBody>
            <a:bodyPr lIns="8573" tIns="8573" rIns="8573" bIns="8573" spcCol="1270" anchor="ctr"/>
            <a:lstStyle/>
            <a:p>
              <a:pPr algn="ctr" defTabSz="300038">
                <a:lnSpc>
                  <a:spcPct val="90000"/>
                </a:lnSpc>
                <a:spcAft>
                  <a:spcPct val="35000"/>
                </a:spcAft>
                <a:defRPr/>
              </a:pPr>
              <a:r>
                <a:rPr lang="en-US" sz="1500" b="1" dirty="0">
                  <a:latin typeface="Source Sans Pro Black" panose="020B0803030403020204" pitchFamily="34" charset="0"/>
                </a:rPr>
                <a:t>Don’t Close All Old Accounts</a:t>
              </a:r>
            </a:p>
          </p:txBody>
        </p:sp>
      </p:grpSp>
      <p:grpSp>
        <p:nvGrpSpPr>
          <p:cNvPr id="24" name="Group 11"/>
          <p:cNvGrpSpPr>
            <a:grpSpLocks/>
          </p:cNvGrpSpPr>
          <p:nvPr/>
        </p:nvGrpSpPr>
        <p:grpSpPr bwMode="auto">
          <a:xfrm>
            <a:off x="3597136" y="2021681"/>
            <a:ext cx="1438958" cy="1432770"/>
            <a:chOff x="3599445" y="1747626"/>
            <a:chExt cx="1030709" cy="1030709"/>
          </a:xfrm>
        </p:grpSpPr>
        <p:sp>
          <p:nvSpPr>
            <p:cNvPr id="27" name="Oval 26"/>
            <p:cNvSpPr/>
            <p:nvPr/>
          </p:nvSpPr>
          <p:spPr>
            <a:xfrm>
              <a:off x="3599445" y="1747626"/>
              <a:ext cx="1030709" cy="1030709"/>
            </a:xfrm>
            <a:prstGeom prst="ellipse">
              <a:avLst/>
            </a:prstGeom>
            <a:noFill/>
            <a:ln>
              <a:solidFill>
                <a:srgbClr val="002060"/>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Oval 12"/>
            <p:cNvSpPr/>
            <p:nvPr/>
          </p:nvSpPr>
          <p:spPr>
            <a:xfrm>
              <a:off x="3633318" y="1747626"/>
              <a:ext cx="975545" cy="975544"/>
            </a:xfrm>
            <a:prstGeom prst="rect">
              <a:avLst/>
            </a:prstGeom>
          </p:spPr>
          <p:style>
            <a:lnRef idx="0">
              <a:scrgbClr r="0" g="0" b="0"/>
            </a:lnRef>
            <a:fillRef idx="0">
              <a:scrgbClr r="0" g="0" b="0"/>
            </a:fillRef>
            <a:effectRef idx="0">
              <a:scrgbClr r="0" g="0" b="0"/>
            </a:effectRef>
            <a:fontRef idx="minor">
              <a:schemeClr val="lt1"/>
            </a:fontRef>
          </p:style>
          <p:txBody>
            <a:bodyPr lIns="8573" tIns="8573" rIns="8573" bIns="8573" spcCol="1270" anchor="ctr"/>
            <a:lstStyle/>
            <a:p>
              <a:pPr algn="ctr" defTabSz="300038">
                <a:lnSpc>
                  <a:spcPct val="90000"/>
                </a:lnSpc>
                <a:spcAft>
                  <a:spcPct val="35000"/>
                </a:spcAft>
                <a:defRPr/>
              </a:pPr>
              <a:endParaRPr lang="en-US" sz="1500" b="1" dirty="0"/>
            </a:p>
          </p:txBody>
        </p:sp>
      </p:grpSp>
      <p:cxnSp>
        <p:nvCxnSpPr>
          <p:cNvPr id="4" name="Straight Connector 3"/>
          <p:cNvCxnSpPr>
            <a:cxnSpLocks/>
            <a:stCxn id="27" idx="7"/>
          </p:cNvCxnSpPr>
          <p:nvPr/>
        </p:nvCxnSpPr>
        <p:spPr>
          <a:xfrm flipV="1">
            <a:off x="4825363" y="2000249"/>
            <a:ext cx="432437" cy="231257"/>
          </a:xfrm>
          <a:prstGeom prst="line">
            <a:avLst/>
          </a:prstGeom>
          <a:ln w="38100">
            <a:solidFill>
              <a:srgbClr val="00326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flipV="1">
            <a:off x="5037229" y="2709447"/>
            <a:ext cx="978927" cy="11036"/>
          </a:xfrm>
          <a:prstGeom prst="line">
            <a:avLst/>
          </a:prstGeom>
          <a:ln w="38100">
            <a:solidFill>
              <a:srgbClr val="00326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936077" y="3134221"/>
            <a:ext cx="223928" cy="136161"/>
          </a:xfrm>
          <a:prstGeom prst="line">
            <a:avLst/>
          </a:prstGeom>
          <a:ln w="38100">
            <a:solidFill>
              <a:srgbClr val="00326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274954" y="1846646"/>
            <a:ext cx="534317" cy="402420"/>
          </a:xfrm>
          <a:prstGeom prst="line">
            <a:avLst/>
          </a:prstGeom>
          <a:ln w="38100">
            <a:solidFill>
              <a:srgbClr val="00326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000065" y="3245587"/>
            <a:ext cx="806641" cy="432704"/>
          </a:xfrm>
          <a:prstGeom prst="line">
            <a:avLst/>
          </a:prstGeom>
          <a:ln w="38100">
            <a:solidFill>
              <a:srgbClr val="00326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9" idx="6"/>
          </p:cNvCxnSpPr>
          <p:nvPr/>
        </p:nvCxnSpPr>
        <p:spPr>
          <a:xfrm>
            <a:off x="2805961" y="2715071"/>
            <a:ext cx="803232" cy="33129"/>
          </a:xfrm>
          <a:prstGeom prst="line">
            <a:avLst/>
          </a:prstGeom>
          <a:ln w="38100">
            <a:solidFill>
              <a:srgbClr val="00326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346420" y="3454452"/>
            <a:ext cx="2" cy="266870"/>
          </a:xfrm>
          <a:prstGeom prst="line">
            <a:avLst/>
          </a:prstGeom>
          <a:ln w="38100">
            <a:solidFill>
              <a:srgbClr val="00326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8290972">
            <a:off x="3673143" y="2384151"/>
            <a:ext cx="484882" cy="298083"/>
          </a:xfrm>
          <a:prstGeom prst="rect">
            <a:avLst/>
          </a:prstGeom>
          <a:noFill/>
        </p:spPr>
        <p:txBody>
          <a:bodyPr wrap="square" rtlCol="0">
            <a:prstTxWarp prst="textCircle">
              <a:avLst/>
            </a:prstTxWarp>
            <a:spAutoFit/>
          </a:bodyPr>
          <a:lstStyle/>
          <a:p>
            <a:endParaRPr lang="en-US" sz="1050" b="1" dirty="0">
              <a:solidFill>
                <a:schemeClr val="bg1"/>
              </a:solidFill>
            </a:endParaRPr>
          </a:p>
          <a:p>
            <a:r>
              <a:rPr lang="en-US" sz="1050" b="1" dirty="0">
                <a:solidFill>
                  <a:schemeClr val="bg1"/>
                </a:solidFill>
              </a:rPr>
              <a:t>  Poor</a:t>
            </a:r>
          </a:p>
        </p:txBody>
      </p:sp>
      <p:sp>
        <p:nvSpPr>
          <p:cNvPr id="56" name="TextBox 55"/>
          <p:cNvSpPr txBox="1"/>
          <p:nvPr/>
        </p:nvSpPr>
        <p:spPr>
          <a:xfrm rot="4838094">
            <a:off x="4491317" y="2646457"/>
            <a:ext cx="691045" cy="256218"/>
          </a:xfrm>
          <a:prstGeom prst="rect">
            <a:avLst/>
          </a:prstGeom>
          <a:noFill/>
        </p:spPr>
        <p:txBody>
          <a:bodyPr wrap="square" rtlCol="0">
            <a:prstTxWarp prst="textCircle">
              <a:avLst/>
            </a:prstTxWarp>
            <a:spAutoFit/>
          </a:bodyPr>
          <a:lstStyle/>
          <a:p>
            <a:r>
              <a:rPr lang="en-US" sz="1050" b="1" dirty="0">
                <a:solidFill>
                  <a:schemeClr val="bg1"/>
                </a:solidFill>
              </a:rPr>
              <a:t>Great</a:t>
            </a:r>
          </a:p>
        </p:txBody>
      </p:sp>
      <p:sp>
        <p:nvSpPr>
          <p:cNvPr id="57" name="TextBox 56"/>
          <p:cNvSpPr txBox="1"/>
          <p:nvPr/>
        </p:nvSpPr>
        <p:spPr>
          <a:xfrm rot="2278868">
            <a:off x="4332858" y="2287325"/>
            <a:ext cx="729391" cy="265961"/>
          </a:xfrm>
          <a:prstGeom prst="rect">
            <a:avLst/>
          </a:prstGeom>
          <a:noFill/>
        </p:spPr>
        <p:txBody>
          <a:bodyPr wrap="square" rtlCol="0">
            <a:prstTxWarp prst="textCircle">
              <a:avLst/>
            </a:prstTxWarp>
            <a:spAutoFit/>
          </a:bodyPr>
          <a:lstStyle/>
          <a:p>
            <a:r>
              <a:rPr lang="en-US" sz="1050" b="1" dirty="0">
                <a:solidFill>
                  <a:schemeClr val="bg1"/>
                </a:solidFill>
              </a:rPr>
              <a:t>Good</a:t>
            </a:r>
          </a:p>
        </p:txBody>
      </p:sp>
      <p:sp>
        <p:nvSpPr>
          <p:cNvPr id="59" name="TextBox 58"/>
          <p:cNvSpPr txBox="1"/>
          <p:nvPr/>
        </p:nvSpPr>
        <p:spPr>
          <a:xfrm rot="20897249">
            <a:off x="3981667" y="2163497"/>
            <a:ext cx="484882" cy="298083"/>
          </a:xfrm>
          <a:prstGeom prst="rect">
            <a:avLst/>
          </a:prstGeom>
          <a:noFill/>
        </p:spPr>
        <p:txBody>
          <a:bodyPr wrap="square" rtlCol="0">
            <a:prstTxWarp prst="textCircle">
              <a:avLst/>
            </a:prstTxWarp>
            <a:spAutoFit/>
          </a:bodyPr>
          <a:lstStyle/>
          <a:p>
            <a:r>
              <a:rPr lang="en-US" sz="1050" b="1" dirty="0">
                <a:solidFill>
                  <a:schemeClr val="bg1"/>
                </a:solidFill>
              </a:rPr>
              <a:t>   Fair</a:t>
            </a:r>
          </a:p>
        </p:txBody>
      </p:sp>
      <p:sp>
        <p:nvSpPr>
          <p:cNvPr id="30" name="Right Arrow 29"/>
          <p:cNvSpPr/>
          <p:nvPr/>
        </p:nvSpPr>
        <p:spPr>
          <a:xfrm rot="18579598">
            <a:off x="4147431" y="2573510"/>
            <a:ext cx="670879" cy="24843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Flowchart: Connector 31"/>
          <p:cNvSpPr/>
          <p:nvPr/>
        </p:nvSpPr>
        <p:spPr>
          <a:xfrm>
            <a:off x="4218104" y="2762565"/>
            <a:ext cx="227883" cy="218161"/>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3" name="Picture 2" descr="L:\PUBLIC\Financial Education\VACUL Fin Ed Committe\Credit Campaign\Smart Credit Check Artwork\Smart_Credit_Logo_1.jpg">
            <a:extLst>
              <a:ext uri="{FF2B5EF4-FFF2-40B4-BE49-F238E27FC236}">
                <a16:creationId xmlns:a16="http://schemas.microsoft.com/office/drawing/2014/main" id="{BB2BA398-C9F5-4A8E-AC36-325B261FE99D}"/>
              </a:ext>
            </a:extLst>
          </p:cNvPr>
          <p:cNvPicPr>
            <a:picLocks noChangeAspect="1" noChangeArrowheads="1"/>
          </p:cNvPicPr>
          <p:nvPr/>
        </p:nvPicPr>
        <p:blipFill>
          <a:blip r:embed="rId4" cstate="print"/>
          <a:srcRect l="9807" t="3604" r="8349" b="6329"/>
          <a:stretch>
            <a:fillRect/>
          </a:stretch>
        </p:blipFill>
        <p:spPr bwMode="auto">
          <a:xfrm>
            <a:off x="7606145" y="4047996"/>
            <a:ext cx="1298239" cy="853798"/>
          </a:xfrm>
          <a:prstGeom prst="rect">
            <a:avLst/>
          </a:prstGeom>
          <a:noFill/>
        </p:spPr>
      </p:pic>
    </p:spTree>
    <p:extLst>
      <p:ext uri="{BB962C8B-B14F-4D97-AF65-F5344CB8AC3E}">
        <p14:creationId xmlns:p14="http://schemas.microsoft.com/office/powerpoint/2010/main" val="153171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100ACFC3-5B84-4936-A9F9-63C199EF69C2}"/>
              </a:ext>
            </a:extLst>
          </p:cNvPr>
          <p:cNvSpPr>
            <a:spLocks noGrp="1"/>
          </p:cNvSpPr>
          <p:nvPr>
            <p:ph idx="1"/>
          </p:nvPr>
        </p:nvSpPr>
        <p:spPr>
          <a:xfrm>
            <a:off x="243640" y="280872"/>
            <a:ext cx="8364501" cy="4005559"/>
          </a:xfrm>
          <a:noFill/>
          <a:ln w="0">
            <a:noFill/>
          </a:ln>
        </p:spPr>
        <p:txBody>
          <a:bodyPr>
            <a:normAutofit lnSpcReduction="10000"/>
          </a:bodyPr>
          <a:lstStyle/>
          <a:p>
            <a:pPr marL="0" indent="0">
              <a:buNone/>
            </a:pPr>
            <a:r>
              <a:rPr lang="en-US" sz="3600" b="1" dirty="0">
                <a:solidFill>
                  <a:srgbClr val="1C3463"/>
                </a:solidFill>
                <a:latin typeface="Source Sans Pro Black" panose="020B0803030403020204" pitchFamily="34" charset="0"/>
              </a:rPr>
              <a:t>Credit Unions Across Virginia Collaborate to:</a:t>
            </a:r>
            <a:br>
              <a:rPr lang="en-US" sz="2600" b="1" dirty="0">
                <a:solidFill>
                  <a:srgbClr val="1C3463"/>
                </a:solidFill>
                <a:latin typeface="Source Sans Pro" panose="020B0503030403020204" pitchFamily="34" charset="0"/>
              </a:rPr>
            </a:br>
            <a:endParaRPr lang="en-US" sz="2600" dirty="0">
              <a:solidFill>
                <a:schemeClr val="tx1">
                  <a:lumMod val="50000"/>
                  <a:lumOff val="50000"/>
                </a:schemeClr>
              </a:solidFill>
              <a:latin typeface="Source Sans Pro Black" panose="020B0803030403020204" pitchFamily="34" charset="0"/>
            </a:endParaRPr>
          </a:p>
          <a:p>
            <a:pPr lvl="1"/>
            <a:r>
              <a:rPr lang="en-US" sz="2600" dirty="0">
                <a:solidFill>
                  <a:schemeClr val="tx1">
                    <a:lumMod val="50000"/>
                    <a:lumOff val="50000"/>
                  </a:schemeClr>
                </a:solidFill>
                <a:latin typeface="Source Sans Pro Black" panose="020B0803030403020204" pitchFamily="34" charset="0"/>
              </a:rPr>
              <a:t>Help meet the social, moral and economic needs of Virginia communities</a:t>
            </a:r>
          </a:p>
          <a:p>
            <a:pPr lvl="1"/>
            <a:r>
              <a:rPr lang="en-US" sz="2600" dirty="0">
                <a:solidFill>
                  <a:schemeClr val="tx1">
                    <a:lumMod val="50000"/>
                    <a:lumOff val="50000"/>
                  </a:schemeClr>
                </a:solidFill>
                <a:latin typeface="Source Sans Pro Black" panose="020B0803030403020204" pitchFamily="34" charset="0"/>
              </a:rPr>
              <a:t>Focus on financial education </a:t>
            </a:r>
          </a:p>
          <a:p>
            <a:pPr lvl="1"/>
            <a:r>
              <a:rPr lang="en-US" sz="2600" dirty="0">
                <a:solidFill>
                  <a:schemeClr val="tx1">
                    <a:lumMod val="50000"/>
                    <a:lumOff val="50000"/>
                  </a:schemeClr>
                </a:solidFill>
                <a:latin typeface="Source Sans Pro Black" panose="020B0803030403020204" pitchFamily="34" charset="0"/>
              </a:rPr>
              <a:t>Work together to support local charities</a:t>
            </a:r>
          </a:p>
          <a:p>
            <a:pPr lvl="1"/>
            <a:r>
              <a:rPr lang="en-US" sz="2600" dirty="0">
                <a:solidFill>
                  <a:schemeClr val="tx1">
                    <a:lumMod val="50000"/>
                    <a:lumOff val="50000"/>
                  </a:schemeClr>
                </a:solidFill>
                <a:latin typeface="Source Sans Pro Black" panose="020B0803030403020204" pitchFamily="34" charset="0"/>
              </a:rPr>
              <a:t>Encourage you to check your credit report for signs of identity theft or errors</a:t>
            </a:r>
          </a:p>
          <a:p>
            <a:pPr lvl="1"/>
            <a:r>
              <a:rPr lang="en-US" sz="2600" dirty="0">
                <a:solidFill>
                  <a:schemeClr val="tx1">
                    <a:lumMod val="50000"/>
                    <a:lumOff val="50000"/>
                  </a:schemeClr>
                </a:solidFill>
                <a:latin typeface="Source Sans Pro Black" panose="020B0803030403020204" pitchFamily="34" charset="0"/>
              </a:rPr>
              <a:t>Help you improve your credit and credit score</a:t>
            </a:r>
          </a:p>
          <a:p>
            <a:pPr marL="0" indent="0">
              <a:buNone/>
            </a:pPr>
            <a:endParaRPr lang="en-US" dirty="0"/>
          </a:p>
        </p:txBody>
      </p:sp>
      <p:sp>
        <p:nvSpPr>
          <p:cNvPr id="12" name="Rectangle 11">
            <a:extLst>
              <a:ext uri="{FF2B5EF4-FFF2-40B4-BE49-F238E27FC236}">
                <a16:creationId xmlns:a16="http://schemas.microsoft.com/office/drawing/2014/main" id="{38586A69-FCCC-4344-85D0-011DE1861FA9}"/>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32AA627-E7AA-494B-B72F-D15CDFC1AB3C}"/>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4" name="Rectangle 13">
            <a:extLst>
              <a:ext uri="{FF2B5EF4-FFF2-40B4-BE49-F238E27FC236}">
                <a16:creationId xmlns:a16="http://schemas.microsoft.com/office/drawing/2014/main" id="{132A7F4B-5A31-4747-9CAD-506C95AA8F4A}"/>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6" name="Rectangle 15">
            <a:extLst>
              <a:ext uri="{FF2B5EF4-FFF2-40B4-BE49-F238E27FC236}">
                <a16:creationId xmlns:a16="http://schemas.microsoft.com/office/drawing/2014/main" id="{0DF5C0E9-D594-4142-817D-EF060CCB6187}"/>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17" name="Picture 2" descr="L:\PUBLIC\Financial Education\VACUL Fin Ed Committe\Credit Campaign\Smart Credit Check Artwork\Smart_Credit_Logo_1.jpg">
            <a:extLst>
              <a:ext uri="{FF2B5EF4-FFF2-40B4-BE49-F238E27FC236}">
                <a16:creationId xmlns:a16="http://schemas.microsoft.com/office/drawing/2014/main" id="{2576E591-7724-4887-8998-C76AC8EFC3AF}"/>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spTree>
    <p:extLst>
      <p:ext uri="{BB962C8B-B14F-4D97-AF65-F5344CB8AC3E}">
        <p14:creationId xmlns:p14="http://schemas.microsoft.com/office/powerpoint/2010/main" val="3486152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43453"/>
            <a:ext cx="6400800" cy="971550"/>
          </a:xfrm>
          <a:prstGeom prst="round2SameRect">
            <a:avLst>
              <a:gd name="adj1" fmla="val 0"/>
              <a:gd name="adj2" fmla="val 0"/>
            </a:avLst>
          </a:prstGeom>
          <a:ln w="0">
            <a:noFill/>
          </a:ln>
        </p:spPr>
        <p:txBody>
          <a:bodyPr>
            <a:noAutofit/>
          </a:bodyPr>
          <a:lstStyle/>
          <a:p>
            <a:r>
              <a:rPr lang="en-US" sz="4000" dirty="0">
                <a:latin typeface="Source Sans Pro Black" panose="020B0803030403020204" pitchFamily="34" charset="0"/>
              </a:rPr>
              <a:t>Improve your Score</a:t>
            </a:r>
          </a:p>
        </p:txBody>
      </p:sp>
      <p:pic>
        <p:nvPicPr>
          <p:cNvPr id="20" name="Picture 2" descr="L:\PUBLIC\Financial Education\VACUL Fin Ed Committe\Credit Campaign\Smart Credit Check Artwork\Smart_Credit_Logo_1.jpg">
            <a:extLst>
              <a:ext uri="{FF2B5EF4-FFF2-40B4-BE49-F238E27FC236}">
                <a16:creationId xmlns:a16="http://schemas.microsoft.com/office/drawing/2014/main" id="{CA164EA6-1B5D-44D1-A6BB-51805AD237D5}"/>
              </a:ext>
            </a:extLst>
          </p:cNvPr>
          <p:cNvPicPr>
            <a:picLocks noChangeAspect="1" noChangeArrowheads="1"/>
          </p:cNvPicPr>
          <p:nvPr/>
        </p:nvPicPr>
        <p:blipFill>
          <a:blip r:embed="rId3" cstate="print"/>
          <a:srcRect l="9807" t="3604" r="8349" b="6329"/>
          <a:stretch>
            <a:fillRect/>
          </a:stretch>
        </p:blipFill>
        <p:spPr bwMode="auto">
          <a:xfrm>
            <a:off x="7705340" y="4167465"/>
            <a:ext cx="1298239" cy="853798"/>
          </a:xfrm>
          <a:prstGeom prst="rect">
            <a:avLst/>
          </a:prstGeom>
          <a:noFill/>
        </p:spPr>
      </p:pic>
      <p:sp>
        <p:nvSpPr>
          <p:cNvPr id="4" name="TextBox 3">
            <a:extLst>
              <a:ext uri="{FF2B5EF4-FFF2-40B4-BE49-F238E27FC236}">
                <a16:creationId xmlns:a16="http://schemas.microsoft.com/office/drawing/2014/main" id="{A35B9EAB-10D4-4947-928B-492E494EE575}"/>
              </a:ext>
            </a:extLst>
          </p:cNvPr>
          <p:cNvSpPr txBox="1"/>
          <p:nvPr/>
        </p:nvSpPr>
        <p:spPr>
          <a:xfrm>
            <a:off x="993191" y="1493451"/>
            <a:ext cx="7911193" cy="255454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tx1">
                    <a:lumMod val="50000"/>
                    <a:lumOff val="50000"/>
                  </a:schemeClr>
                </a:solidFill>
                <a:latin typeface="Source Sans Pro Black" panose="020B0803030403020204" pitchFamily="34" charset="0"/>
              </a:rPr>
              <a:t>Open a Checking Account</a:t>
            </a:r>
          </a:p>
          <a:p>
            <a:pPr marL="457200" indent="-457200">
              <a:buFont typeface="Arial" panose="020B0604020202020204" pitchFamily="34" charset="0"/>
              <a:buChar char="•"/>
            </a:pPr>
            <a:r>
              <a:rPr lang="en-US" sz="3200" b="1" dirty="0">
                <a:solidFill>
                  <a:schemeClr val="tx1">
                    <a:lumMod val="50000"/>
                    <a:lumOff val="50000"/>
                  </a:schemeClr>
                </a:solidFill>
                <a:latin typeface="Source Sans Pro Black" panose="020B0803030403020204" pitchFamily="34" charset="0"/>
              </a:rPr>
              <a:t>Use a Co-signer</a:t>
            </a:r>
          </a:p>
          <a:p>
            <a:pPr marL="457200" indent="-457200">
              <a:buFont typeface="Arial" panose="020B0604020202020204" pitchFamily="34" charset="0"/>
              <a:buChar char="•"/>
            </a:pPr>
            <a:r>
              <a:rPr lang="en-US" sz="3200" b="1" dirty="0">
                <a:solidFill>
                  <a:schemeClr val="tx1">
                    <a:lumMod val="50000"/>
                    <a:lumOff val="50000"/>
                  </a:schemeClr>
                </a:solidFill>
                <a:latin typeface="Source Sans Pro Black" panose="020B0803030403020204" pitchFamily="34" charset="0"/>
              </a:rPr>
              <a:t>Put Utilities in Your Name</a:t>
            </a:r>
          </a:p>
          <a:p>
            <a:pPr marL="457200" indent="-457200">
              <a:buFont typeface="Arial" panose="020B0604020202020204" pitchFamily="34" charset="0"/>
              <a:buChar char="•"/>
            </a:pPr>
            <a:r>
              <a:rPr lang="en-US" sz="3200" b="1" dirty="0">
                <a:solidFill>
                  <a:schemeClr val="tx1">
                    <a:lumMod val="50000"/>
                    <a:lumOff val="50000"/>
                  </a:schemeClr>
                </a:solidFill>
                <a:latin typeface="Source Sans Pro Black" panose="020B0803030403020204" pitchFamily="34" charset="0"/>
              </a:rPr>
              <a:t>Start With a Small Loan/Line</a:t>
            </a:r>
          </a:p>
          <a:p>
            <a:pPr marL="457200" indent="-457200">
              <a:buFont typeface="Arial" panose="020B0604020202020204" pitchFamily="34" charset="0"/>
              <a:buChar char="•"/>
            </a:pPr>
            <a:r>
              <a:rPr lang="en-US" sz="3200" b="1" dirty="0">
                <a:solidFill>
                  <a:schemeClr val="tx1">
                    <a:lumMod val="50000"/>
                    <a:lumOff val="50000"/>
                  </a:schemeClr>
                </a:solidFill>
                <a:latin typeface="Source Sans Pro Black" panose="020B0803030403020204" pitchFamily="34" charset="0"/>
              </a:rPr>
              <a:t>Get a Secured Credit Card</a:t>
            </a:r>
          </a:p>
        </p:txBody>
      </p:sp>
      <p:sp>
        <p:nvSpPr>
          <p:cNvPr id="21" name="Rectangle 20">
            <a:extLst>
              <a:ext uri="{FF2B5EF4-FFF2-40B4-BE49-F238E27FC236}">
                <a16:creationId xmlns:a16="http://schemas.microsoft.com/office/drawing/2014/main" id="{AFA7FC9C-A2F4-4F6A-9F49-C4547F7CC67B}"/>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7C1E253-DAF6-4019-9637-F6F95E4066CA}"/>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3" name="Rectangle 22">
            <a:extLst>
              <a:ext uri="{FF2B5EF4-FFF2-40B4-BE49-F238E27FC236}">
                <a16:creationId xmlns:a16="http://schemas.microsoft.com/office/drawing/2014/main" id="{36E6CBBA-C5A4-4030-ACE8-70ECBA26E775}"/>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24" name="Rectangle 23">
            <a:extLst>
              <a:ext uri="{FF2B5EF4-FFF2-40B4-BE49-F238E27FC236}">
                <a16:creationId xmlns:a16="http://schemas.microsoft.com/office/drawing/2014/main" id="{03B511DE-3CB3-491B-9B5A-DC6D9C3B7787}"/>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spTree>
    <p:extLst>
      <p:ext uri="{BB962C8B-B14F-4D97-AF65-F5344CB8AC3E}">
        <p14:creationId xmlns:p14="http://schemas.microsoft.com/office/powerpoint/2010/main" val="4255532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41" y="1327861"/>
            <a:ext cx="7886700" cy="3263504"/>
          </a:xfrm>
          <a:noFill/>
          <a:ln>
            <a:noFill/>
          </a:ln>
        </p:spPr>
        <p:txBody>
          <a:bodyPr>
            <a:normAutofit fontScale="92500" lnSpcReduction="10000"/>
          </a:bodyPr>
          <a:lstStyle/>
          <a:p>
            <a:pPr>
              <a:lnSpc>
                <a:spcPct val="80000"/>
              </a:lnSpc>
            </a:pPr>
            <a:endParaRPr lang="en-US" sz="2800" dirty="0">
              <a:solidFill>
                <a:schemeClr val="tx1">
                  <a:lumMod val="50000"/>
                  <a:lumOff val="50000"/>
                </a:schemeClr>
              </a:solidFill>
              <a:latin typeface="Source Sans Pro Black" panose="020B0803030403020204" pitchFamily="34" charset="0"/>
            </a:endParaRPr>
          </a:p>
          <a:p>
            <a:pPr>
              <a:lnSpc>
                <a:spcPct val="80000"/>
              </a:lnSpc>
            </a:pPr>
            <a:r>
              <a:rPr lang="en-US" sz="2800" dirty="0">
                <a:solidFill>
                  <a:schemeClr val="tx1">
                    <a:lumMod val="50000"/>
                    <a:lumOff val="50000"/>
                  </a:schemeClr>
                </a:solidFill>
                <a:latin typeface="Source Sans Pro Black" panose="020B0803030403020204" pitchFamily="34" charset="0"/>
              </a:rPr>
              <a:t>Look for and correct errors</a:t>
            </a:r>
          </a:p>
          <a:p>
            <a:pPr>
              <a:lnSpc>
                <a:spcPct val="80000"/>
              </a:lnSpc>
            </a:pPr>
            <a:r>
              <a:rPr lang="en-US" sz="2800" dirty="0">
                <a:solidFill>
                  <a:schemeClr val="tx1">
                    <a:lumMod val="50000"/>
                    <a:lumOff val="50000"/>
                  </a:schemeClr>
                </a:solidFill>
                <a:latin typeface="Source Sans Pro Black" panose="020B0803030403020204" pitchFamily="34" charset="0"/>
              </a:rPr>
              <a:t>Address negative items</a:t>
            </a:r>
          </a:p>
          <a:p>
            <a:pPr lvl="1">
              <a:lnSpc>
                <a:spcPct val="80000"/>
              </a:lnSpc>
            </a:pPr>
            <a:r>
              <a:rPr lang="en-US" sz="2800" dirty="0">
                <a:solidFill>
                  <a:schemeClr val="tx1">
                    <a:lumMod val="50000"/>
                    <a:lumOff val="50000"/>
                  </a:schemeClr>
                </a:solidFill>
                <a:latin typeface="Source Sans Pro Black" panose="020B0803030403020204" pitchFamily="34" charset="0"/>
              </a:rPr>
              <a:t>contact lenders</a:t>
            </a:r>
          </a:p>
          <a:p>
            <a:pPr lvl="1">
              <a:lnSpc>
                <a:spcPct val="80000"/>
              </a:lnSpc>
              <a:buFont typeface="Calibri" panose="020F0502020204030204" pitchFamily="34" charset="0"/>
              <a:buChar char="–"/>
            </a:pPr>
            <a:r>
              <a:rPr lang="en-US" sz="2800" dirty="0">
                <a:solidFill>
                  <a:schemeClr val="tx1">
                    <a:lumMod val="50000"/>
                    <a:lumOff val="50000"/>
                  </a:schemeClr>
                </a:solidFill>
                <a:latin typeface="Source Sans Pro Black" panose="020B0803030403020204" pitchFamily="34" charset="0"/>
              </a:rPr>
              <a:t>negotiate debt and arrange a payment plan</a:t>
            </a:r>
          </a:p>
          <a:p>
            <a:pPr lvl="1">
              <a:lnSpc>
                <a:spcPct val="80000"/>
              </a:lnSpc>
              <a:buFont typeface="Calibri" panose="020F0502020204030204" pitchFamily="34" charset="0"/>
              <a:buChar char="–"/>
            </a:pPr>
            <a:r>
              <a:rPr lang="en-US" sz="2800" dirty="0">
                <a:solidFill>
                  <a:schemeClr val="tx1">
                    <a:lumMod val="50000"/>
                    <a:lumOff val="50000"/>
                  </a:schemeClr>
                </a:solidFill>
                <a:latin typeface="Source Sans Pro Black" panose="020B0803030403020204" pitchFamily="34" charset="0"/>
              </a:rPr>
              <a:t>request a status change</a:t>
            </a:r>
          </a:p>
          <a:p>
            <a:pPr>
              <a:lnSpc>
                <a:spcPct val="80000"/>
              </a:lnSpc>
            </a:pPr>
            <a:r>
              <a:rPr lang="en-US" sz="2800" dirty="0">
                <a:solidFill>
                  <a:schemeClr val="tx1">
                    <a:lumMod val="50000"/>
                    <a:lumOff val="50000"/>
                  </a:schemeClr>
                </a:solidFill>
                <a:latin typeface="Source Sans Pro Black" panose="020B0803030403020204" pitchFamily="34" charset="0"/>
              </a:rPr>
              <a:t>Pay down debt</a:t>
            </a:r>
          </a:p>
          <a:p>
            <a:pPr lvl="1">
              <a:lnSpc>
                <a:spcPct val="80000"/>
              </a:lnSpc>
              <a:buFont typeface="Calibri" panose="020F0502020204030204" pitchFamily="34" charset="0"/>
              <a:buChar char="–"/>
            </a:pPr>
            <a:r>
              <a:rPr lang="en-US" sz="2800" dirty="0">
                <a:solidFill>
                  <a:schemeClr val="tx1">
                    <a:lumMod val="50000"/>
                    <a:lumOff val="50000"/>
                  </a:schemeClr>
                </a:solidFill>
                <a:latin typeface="Source Sans Pro Black" panose="020B0803030403020204" pitchFamily="34" charset="0"/>
              </a:rPr>
              <a:t>consider consolidation</a:t>
            </a:r>
          </a:p>
          <a:p>
            <a:pPr lvl="1">
              <a:lnSpc>
                <a:spcPct val="80000"/>
              </a:lnSpc>
              <a:buFont typeface="Calibri" panose="020F0502020204030204" pitchFamily="34" charset="0"/>
              <a:buChar char="–"/>
            </a:pPr>
            <a:r>
              <a:rPr lang="en-US" sz="2800" dirty="0">
                <a:solidFill>
                  <a:schemeClr val="tx1">
                    <a:lumMod val="50000"/>
                    <a:lumOff val="50000"/>
                  </a:schemeClr>
                </a:solidFill>
                <a:latin typeface="Source Sans Pro Black" panose="020B0803030403020204" pitchFamily="34" charset="0"/>
              </a:rPr>
              <a:t>develop a budget </a:t>
            </a:r>
          </a:p>
          <a:p>
            <a:pPr>
              <a:lnSpc>
                <a:spcPct val="80000"/>
              </a:lnSpc>
            </a:pPr>
            <a:endParaRPr lang="en-US" dirty="0">
              <a:latin typeface="+mn-lt"/>
            </a:endParaRPr>
          </a:p>
          <a:p>
            <a:endParaRPr lang="en-US" dirty="0"/>
          </a:p>
        </p:txBody>
      </p:sp>
      <p:sp>
        <p:nvSpPr>
          <p:cNvPr id="5" name="Title 1"/>
          <p:cNvSpPr txBox="1">
            <a:spLocks/>
          </p:cNvSpPr>
          <p:nvPr/>
        </p:nvSpPr>
        <p:spPr>
          <a:xfrm>
            <a:off x="337457" y="11205"/>
            <a:ext cx="6400800" cy="971550"/>
          </a:xfrm>
          <a:prstGeom prst="round2SameRect">
            <a:avLst>
              <a:gd name="adj1" fmla="val 0"/>
              <a:gd name="adj2" fmla="val 0"/>
            </a:avLst>
          </a:prstGeom>
          <a:ln w="25400">
            <a:noFill/>
          </a:ln>
        </p:spPr>
        <p:txBody>
          <a:bodyPr vert="horz" lIns="68580" tIns="34290" rIns="68580" bIns="34290" rtlCol="0" anchor="ctr">
            <a:normAutofit/>
          </a:bodyPr>
          <a:lstStyle>
            <a:lvl1pPr algn="l" defTabSz="914400" rtl="0" eaLnBrk="1" latinLnBrk="0" hangingPunct="1">
              <a:spcBef>
                <a:spcPct val="0"/>
              </a:spcBef>
              <a:buNone/>
              <a:defRPr sz="3500" b="1" kern="1200">
                <a:solidFill>
                  <a:srgbClr val="7EC234"/>
                </a:solidFill>
                <a:latin typeface="Georgia" pitchFamily="18" charset="0"/>
                <a:ea typeface="Batang" pitchFamily="18" charset="-127"/>
                <a:cs typeface="Arial" pitchFamily="34" charset="0"/>
              </a:defRPr>
            </a:lvl1pPr>
          </a:lstStyle>
          <a:p>
            <a:r>
              <a:rPr lang="en-US" sz="3600" dirty="0">
                <a:solidFill>
                  <a:schemeClr val="tx2"/>
                </a:solidFill>
                <a:latin typeface="Source Sans Pro Black" panose="020B0803030403020204" pitchFamily="34" charset="0"/>
              </a:rPr>
              <a:t>Improve Your Score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0318" y="278824"/>
            <a:ext cx="2295341" cy="1575423"/>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 b="-81302"/>
          <a:stretch/>
        </p:blipFill>
        <p:spPr>
          <a:xfrm rot="17173754">
            <a:off x="6924579" y="379688"/>
            <a:ext cx="246818" cy="2082834"/>
          </a:xfrm>
          <a:prstGeom prst="rect">
            <a:avLst/>
          </a:prstGeom>
        </p:spPr>
      </p:pic>
      <p:sp>
        <p:nvSpPr>
          <p:cNvPr id="9" name="TextBox 8"/>
          <p:cNvSpPr txBox="1"/>
          <p:nvPr/>
        </p:nvSpPr>
        <p:spPr>
          <a:xfrm>
            <a:off x="6013579" y="844511"/>
            <a:ext cx="523047" cy="300082"/>
          </a:xfrm>
          <a:prstGeom prst="rect">
            <a:avLst/>
          </a:prstGeom>
          <a:noFill/>
        </p:spPr>
        <p:txBody>
          <a:bodyPr wrap="square" rtlCol="0">
            <a:spAutoFit/>
          </a:bodyPr>
          <a:lstStyle/>
          <a:p>
            <a:pPr algn="ctr"/>
            <a:r>
              <a:rPr lang="en-US" sz="1350" b="1" dirty="0">
                <a:latin typeface="Arial" panose="020B0604020202020204" pitchFamily="34" charset="0"/>
                <a:cs typeface="Arial" panose="020B0604020202020204" pitchFamily="34" charset="0"/>
              </a:rPr>
              <a:t>350</a:t>
            </a:r>
          </a:p>
        </p:txBody>
      </p:sp>
      <p:sp>
        <p:nvSpPr>
          <p:cNvPr id="13" name="TextBox 12"/>
          <p:cNvSpPr txBox="1"/>
          <p:nvPr/>
        </p:nvSpPr>
        <p:spPr>
          <a:xfrm>
            <a:off x="7635515" y="1058628"/>
            <a:ext cx="523047" cy="300082"/>
          </a:xfrm>
          <a:prstGeom prst="rect">
            <a:avLst/>
          </a:prstGeom>
          <a:noFill/>
        </p:spPr>
        <p:txBody>
          <a:bodyPr wrap="square" rtlCol="0">
            <a:spAutoFit/>
          </a:bodyPr>
          <a:lstStyle/>
          <a:p>
            <a:pPr algn="ctr"/>
            <a:r>
              <a:rPr lang="en-US" sz="1350" b="1" dirty="0">
                <a:latin typeface="Arial" panose="020B0604020202020204" pitchFamily="34" charset="0"/>
                <a:cs typeface="Arial" panose="020B0604020202020204" pitchFamily="34" charset="0"/>
              </a:rPr>
              <a:t>850</a:t>
            </a:r>
          </a:p>
        </p:txBody>
      </p:sp>
      <p:sp>
        <p:nvSpPr>
          <p:cNvPr id="14" name="TextBox 13"/>
          <p:cNvSpPr txBox="1"/>
          <p:nvPr/>
        </p:nvSpPr>
        <p:spPr>
          <a:xfrm>
            <a:off x="6444814" y="526716"/>
            <a:ext cx="523047" cy="300082"/>
          </a:xfrm>
          <a:prstGeom prst="rect">
            <a:avLst/>
          </a:prstGeom>
          <a:noFill/>
        </p:spPr>
        <p:txBody>
          <a:bodyPr wrap="square" rtlCol="0">
            <a:spAutoFit/>
          </a:bodyPr>
          <a:lstStyle/>
          <a:p>
            <a:pPr algn="ctr"/>
            <a:r>
              <a:rPr lang="en-US" sz="1350" b="1" dirty="0">
                <a:latin typeface="Arial" panose="020B0604020202020204" pitchFamily="34" charset="0"/>
                <a:cs typeface="Arial" panose="020B0604020202020204" pitchFamily="34" charset="0"/>
              </a:rPr>
              <a:t>600</a:t>
            </a:r>
          </a:p>
        </p:txBody>
      </p:sp>
      <p:sp>
        <p:nvSpPr>
          <p:cNvPr id="15" name="TextBox 14"/>
          <p:cNvSpPr txBox="1"/>
          <p:nvPr/>
        </p:nvSpPr>
        <p:spPr>
          <a:xfrm>
            <a:off x="7181489" y="522100"/>
            <a:ext cx="523047" cy="300082"/>
          </a:xfrm>
          <a:prstGeom prst="rect">
            <a:avLst/>
          </a:prstGeom>
          <a:noFill/>
        </p:spPr>
        <p:txBody>
          <a:bodyPr wrap="square" rtlCol="0">
            <a:spAutoFit/>
          </a:bodyPr>
          <a:lstStyle/>
          <a:p>
            <a:pPr algn="ctr"/>
            <a:r>
              <a:rPr lang="en-US" sz="1350" b="1" dirty="0">
                <a:latin typeface="Arial" panose="020B0604020202020204" pitchFamily="34" charset="0"/>
                <a:cs typeface="Arial" panose="020B0604020202020204" pitchFamily="34" charset="0"/>
              </a:rPr>
              <a:t>700</a:t>
            </a:r>
          </a:p>
        </p:txBody>
      </p:sp>
      <p:pic>
        <p:nvPicPr>
          <p:cNvPr id="18" name="Picture 2" descr="L:\PUBLIC\Financial Education\VACUL Fin Ed Committe\Credit Campaign\Smart Credit Check Artwork\Smart_Credit_Logo_1.jpg">
            <a:extLst>
              <a:ext uri="{FF2B5EF4-FFF2-40B4-BE49-F238E27FC236}">
                <a16:creationId xmlns:a16="http://schemas.microsoft.com/office/drawing/2014/main" id="{6F823505-3F3A-45C7-9E12-CE2D3A88FD77}"/>
              </a:ext>
            </a:extLst>
          </p:cNvPr>
          <p:cNvPicPr>
            <a:picLocks noChangeAspect="1" noChangeArrowheads="1"/>
          </p:cNvPicPr>
          <p:nvPr/>
        </p:nvPicPr>
        <p:blipFill>
          <a:blip r:embed="rId5" cstate="print"/>
          <a:srcRect l="9807" t="3604" r="8349" b="6329"/>
          <a:stretch>
            <a:fillRect/>
          </a:stretch>
        </p:blipFill>
        <p:spPr bwMode="auto">
          <a:xfrm>
            <a:off x="7705340" y="4194335"/>
            <a:ext cx="1298239" cy="85379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8" presetClass="emph" presetSubtype="0" repeatCount="0" accel="50000" decel="50000" fill="hold" nodeType="afterEffect">
                                  <p:stCondLst>
                                    <p:cond delay="1000"/>
                                  </p:stCondLst>
                                  <p:childTnLst>
                                    <p:animRot by="9120000">
                                      <p:cBhvr>
                                        <p:cTn id="13"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0284" y="122464"/>
            <a:ext cx="6400800" cy="971550"/>
          </a:xfrm>
          <a:prstGeom prst="round2SameRect">
            <a:avLst>
              <a:gd name="adj1" fmla="val 280"/>
              <a:gd name="adj2" fmla="val 0"/>
            </a:avLst>
          </a:prstGeom>
          <a:ln w="25400">
            <a:noFill/>
          </a:ln>
        </p:spPr>
        <p:txBody>
          <a:bodyPr>
            <a:normAutofit/>
          </a:bodyPr>
          <a:lstStyle/>
          <a:p>
            <a:r>
              <a:rPr lang="en-US" sz="4000" dirty="0">
                <a:latin typeface="Source Sans Pro Black" panose="020B0803030403020204" pitchFamily="34" charset="0"/>
              </a:rPr>
              <a:t>Protect Your Credit</a:t>
            </a:r>
          </a:p>
        </p:txBody>
      </p:sp>
      <p:sp>
        <p:nvSpPr>
          <p:cNvPr id="3" name="Content Placeholder 2"/>
          <p:cNvSpPr>
            <a:spLocks noGrp="1"/>
          </p:cNvSpPr>
          <p:nvPr>
            <p:ph idx="1"/>
          </p:nvPr>
        </p:nvSpPr>
        <p:spPr>
          <a:xfrm>
            <a:off x="707388" y="1129276"/>
            <a:ext cx="6400800" cy="3771900"/>
          </a:xfrm>
          <a:noFill/>
          <a:ln>
            <a:noFill/>
          </a:ln>
        </p:spPr>
        <p:txBody>
          <a:bodyPr>
            <a:normAutofit/>
          </a:bodyPr>
          <a:lstStyle/>
          <a:p>
            <a:r>
              <a:rPr lang="en-US" sz="2400" dirty="0">
                <a:solidFill>
                  <a:schemeClr val="tx1">
                    <a:lumMod val="50000"/>
                    <a:lumOff val="50000"/>
                  </a:schemeClr>
                </a:solidFill>
                <a:latin typeface="Source Sans Pro Black" panose="020B0803030403020204" pitchFamily="34" charset="0"/>
                <a:cs typeface="Calibri" panose="020F0502020204030204" pitchFamily="34" charset="0"/>
              </a:rPr>
              <a:t>Go online</a:t>
            </a:r>
          </a:p>
          <a:p>
            <a:r>
              <a:rPr lang="en-US" sz="2400" dirty="0">
                <a:solidFill>
                  <a:schemeClr val="tx1">
                    <a:lumMod val="50000"/>
                    <a:lumOff val="50000"/>
                  </a:schemeClr>
                </a:solidFill>
                <a:latin typeface="Source Sans Pro Black" panose="020B0803030403020204" pitchFamily="34" charset="0"/>
                <a:cs typeface="Calibri" panose="020F0502020204030204" pitchFamily="34" charset="0"/>
              </a:rPr>
              <a:t>Use alerts </a:t>
            </a:r>
          </a:p>
          <a:p>
            <a:r>
              <a:rPr lang="en-US" sz="2400" dirty="0">
                <a:solidFill>
                  <a:schemeClr val="tx1">
                    <a:lumMod val="50000"/>
                    <a:lumOff val="50000"/>
                  </a:schemeClr>
                </a:solidFill>
                <a:latin typeface="Source Sans Pro Black" panose="020B0803030403020204" pitchFamily="34" charset="0"/>
                <a:cs typeface="Calibri" panose="020F0502020204030204" pitchFamily="34" charset="0"/>
              </a:rPr>
              <a:t>Freeze your reports</a:t>
            </a:r>
          </a:p>
          <a:p>
            <a:pPr lvl="1"/>
            <a:r>
              <a:rPr lang="en-US" sz="2400" dirty="0">
                <a:solidFill>
                  <a:schemeClr val="tx1">
                    <a:lumMod val="50000"/>
                    <a:lumOff val="50000"/>
                  </a:schemeClr>
                </a:solidFill>
                <a:latin typeface="Source Sans Pro Black" panose="020B0803030403020204" pitchFamily="34" charset="0"/>
                <a:cs typeface="Calibri" panose="020F0502020204030204" pitchFamily="34" charset="0"/>
              </a:rPr>
              <a:t>Consider children </a:t>
            </a:r>
          </a:p>
          <a:p>
            <a:r>
              <a:rPr lang="en-US" sz="2400" dirty="0">
                <a:solidFill>
                  <a:schemeClr val="tx1">
                    <a:lumMod val="50000"/>
                    <a:lumOff val="50000"/>
                  </a:schemeClr>
                </a:solidFill>
                <a:latin typeface="Source Sans Pro Black" panose="020B0803030403020204" pitchFamily="34" charset="0"/>
                <a:cs typeface="Calibri" panose="020F0502020204030204" pitchFamily="34" charset="0"/>
              </a:rPr>
              <a:t>Credit Monitoring</a:t>
            </a:r>
          </a:p>
          <a:p>
            <a:pPr lvl="1"/>
            <a:r>
              <a:rPr lang="en-US" sz="2400" dirty="0">
                <a:solidFill>
                  <a:schemeClr val="tx1">
                    <a:lumMod val="50000"/>
                    <a:lumOff val="50000"/>
                  </a:schemeClr>
                </a:solidFill>
                <a:latin typeface="Source Sans Pro Black" panose="020B0803030403020204" pitchFamily="34" charset="0"/>
                <a:cs typeface="Calibri" panose="020F0502020204030204" pitchFamily="34" charset="0"/>
              </a:rPr>
              <a:t>Fees range from $10 to $30 a month</a:t>
            </a:r>
          </a:p>
          <a:p>
            <a:pPr lvl="1"/>
            <a:r>
              <a:rPr lang="en-US" sz="2400" dirty="0">
                <a:solidFill>
                  <a:schemeClr val="tx1">
                    <a:lumMod val="50000"/>
                    <a:lumOff val="50000"/>
                  </a:schemeClr>
                </a:solidFill>
                <a:latin typeface="Source Sans Pro Black" panose="020B0803030403020204" pitchFamily="34" charset="0"/>
                <a:cs typeface="Calibri" panose="020F0502020204030204" pitchFamily="34" charset="0"/>
              </a:rPr>
              <a:t>Provides a copy of your credit report and updates </a:t>
            </a:r>
          </a:p>
          <a:p>
            <a:endParaRPr lang="en-US" sz="2400" dirty="0">
              <a:solidFill>
                <a:srgbClr val="FF0000"/>
              </a:solidFill>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endParaRPr lang="en-US" sz="1800" dirty="0">
              <a:solidFill>
                <a:srgbClr val="FF0000"/>
              </a:solidFill>
            </a:endParaRPr>
          </a:p>
          <a:p>
            <a:pPr marL="0" indent="0">
              <a:buNone/>
            </a:pPr>
            <a:endParaRPr lang="en-US" dirty="0"/>
          </a:p>
        </p:txBody>
      </p:sp>
      <p:sp>
        <p:nvSpPr>
          <p:cNvPr id="8" name="Rectangle 7">
            <a:extLst>
              <a:ext uri="{FF2B5EF4-FFF2-40B4-BE49-F238E27FC236}">
                <a16:creationId xmlns:a16="http://schemas.microsoft.com/office/drawing/2014/main" id="{E30EFBC9-FADF-420F-993E-46C386276274}"/>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C007996-BD16-4733-B78B-59BA24856B8F}"/>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0" name="Rectangle 9">
            <a:extLst>
              <a:ext uri="{FF2B5EF4-FFF2-40B4-BE49-F238E27FC236}">
                <a16:creationId xmlns:a16="http://schemas.microsoft.com/office/drawing/2014/main" id="{58DC518B-17E6-48D6-A2BF-354D94C1BCD1}"/>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1" name="Rectangle 10">
            <a:extLst>
              <a:ext uri="{FF2B5EF4-FFF2-40B4-BE49-F238E27FC236}">
                <a16:creationId xmlns:a16="http://schemas.microsoft.com/office/drawing/2014/main" id="{42619F08-3300-445A-86BA-BBF4C6E2D1AE}"/>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12" name="Picture 2" descr="L:\PUBLIC\Financial Education\VACUL Fin Ed Committe\Credit Campaign\Smart Credit Check Artwork\Smart_Credit_Logo_1.jpg">
            <a:extLst>
              <a:ext uri="{FF2B5EF4-FFF2-40B4-BE49-F238E27FC236}">
                <a16:creationId xmlns:a16="http://schemas.microsoft.com/office/drawing/2014/main" id="{308C4162-7516-4F0E-A962-2625E21EC738}"/>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pic>
        <p:nvPicPr>
          <p:cNvPr id="13" name="Picture 12">
            <a:extLst>
              <a:ext uri="{FF2B5EF4-FFF2-40B4-BE49-F238E27FC236}">
                <a16:creationId xmlns:a16="http://schemas.microsoft.com/office/drawing/2014/main" id="{E0643DA0-98D0-4E1D-8AB7-E03AACB218A8}"/>
              </a:ext>
            </a:extLst>
          </p:cNvPr>
          <p:cNvPicPr>
            <a:picLocks noChangeAspect="1"/>
          </p:cNvPicPr>
          <p:nvPr/>
        </p:nvPicPr>
        <p:blipFill>
          <a:blip r:embed="rId4"/>
          <a:stretch>
            <a:fillRect/>
          </a:stretch>
        </p:blipFill>
        <p:spPr>
          <a:xfrm>
            <a:off x="6482140" y="281194"/>
            <a:ext cx="2446400" cy="265152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264" y="1064742"/>
            <a:ext cx="6400800" cy="3771900"/>
          </a:xfrm>
          <a:noFill/>
          <a:ln>
            <a:noFill/>
          </a:ln>
        </p:spPr>
        <p:txBody>
          <a:bodyPr>
            <a:normAutofit/>
          </a:bodyPr>
          <a:lstStyle/>
          <a:p>
            <a:r>
              <a:rPr lang="en-US" sz="2400" b="1" dirty="0">
                <a:solidFill>
                  <a:schemeClr val="tx1">
                    <a:lumMod val="50000"/>
                    <a:lumOff val="50000"/>
                  </a:schemeClr>
                </a:solidFill>
                <a:latin typeface="Source Sans Pro Black" panose="020B0803030403020204" pitchFamily="34" charset="0"/>
              </a:rPr>
              <a:t>Safeguard your information</a:t>
            </a:r>
          </a:p>
          <a:p>
            <a:pPr lvl="1"/>
            <a:r>
              <a:rPr lang="en-US" sz="2400" b="1" dirty="0">
                <a:solidFill>
                  <a:schemeClr val="tx1">
                    <a:lumMod val="50000"/>
                    <a:lumOff val="50000"/>
                  </a:schemeClr>
                </a:solidFill>
                <a:latin typeface="Source Sans Pro Black" panose="020B0803030403020204" pitchFamily="34" charset="0"/>
              </a:rPr>
              <a:t>in public and at home</a:t>
            </a:r>
          </a:p>
          <a:p>
            <a:pPr lvl="1"/>
            <a:r>
              <a:rPr lang="en-US" sz="2400" b="1" dirty="0">
                <a:solidFill>
                  <a:schemeClr val="tx1">
                    <a:lumMod val="50000"/>
                    <a:lumOff val="50000"/>
                  </a:schemeClr>
                </a:solidFill>
                <a:latin typeface="Source Sans Pro Black" panose="020B0803030403020204" pitchFamily="34" charset="0"/>
              </a:rPr>
              <a:t>online</a:t>
            </a:r>
          </a:p>
          <a:p>
            <a:pPr lvl="1"/>
            <a:r>
              <a:rPr lang="en-US" sz="2400" b="1" dirty="0">
                <a:solidFill>
                  <a:schemeClr val="tx1">
                    <a:lumMod val="50000"/>
                    <a:lumOff val="50000"/>
                  </a:schemeClr>
                </a:solidFill>
                <a:latin typeface="Source Sans Pro Black" panose="020B0803030403020204" pitchFamily="34" charset="0"/>
              </a:rPr>
              <a:t>on your mobile device</a:t>
            </a:r>
          </a:p>
          <a:p>
            <a:pPr lvl="1"/>
            <a:r>
              <a:rPr lang="en-US" sz="2400" b="1" dirty="0">
                <a:solidFill>
                  <a:schemeClr val="tx1">
                    <a:lumMod val="50000"/>
                    <a:lumOff val="50000"/>
                  </a:schemeClr>
                </a:solidFill>
                <a:latin typeface="Source Sans Pro Black" panose="020B0803030403020204" pitchFamily="34" charset="0"/>
              </a:rPr>
              <a:t>on social media</a:t>
            </a:r>
          </a:p>
          <a:p>
            <a:r>
              <a:rPr lang="en-US" sz="2400" b="1" dirty="0">
                <a:solidFill>
                  <a:schemeClr val="tx1">
                    <a:lumMod val="50000"/>
                    <a:lumOff val="50000"/>
                  </a:schemeClr>
                </a:solidFill>
                <a:latin typeface="Source Sans Pro Black" panose="020B0803030403020204" pitchFamily="34" charset="0"/>
              </a:rPr>
              <a:t>Be cautious with public Wi-Fi</a:t>
            </a:r>
          </a:p>
          <a:p>
            <a:r>
              <a:rPr lang="en-US" sz="2400" b="1" dirty="0">
                <a:solidFill>
                  <a:schemeClr val="tx1">
                    <a:lumMod val="50000"/>
                    <a:lumOff val="50000"/>
                  </a:schemeClr>
                </a:solidFill>
                <a:latin typeface="Source Sans Pro Black" panose="020B0803030403020204" pitchFamily="34" charset="0"/>
              </a:rPr>
              <a:t>Beware of skimming devices</a:t>
            </a:r>
          </a:p>
          <a:p>
            <a:r>
              <a:rPr lang="en-US" sz="2400" b="1" dirty="0">
                <a:solidFill>
                  <a:schemeClr val="tx1">
                    <a:lumMod val="50000"/>
                    <a:lumOff val="50000"/>
                  </a:schemeClr>
                </a:solidFill>
                <a:latin typeface="Source Sans Pro Black" panose="020B0803030403020204" pitchFamily="34" charset="0"/>
              </a:rPr>
              <a:t>Learn how to spot fake ATMs</a:t>
            </a:r>
          </a:p>
          <a:p>
            <a:endParaRPr lang="en-US" sz="1950" dirty="0">
              <a:latin typeface="+mn-lt"/>
            </a:endParaRPr>
          </a:p>
          <a:p>
            <a:endParaRPr lang="en-US" sz="1950" dirty="0">
              <a:latin typeface="+mn-lt"/>
            </a:endParaRPr>
          </a:p>
          <a:p>
            <a:endParaRPr lang="en-US" sz="1950" dirty="0">
              <a:latin typeface="+mn-lt"/>
            </a:endParaRPr>
          </a:p>
          <a:p>
            <a:endParaRPr lang="en-US" sz="1950" dirty="0">
              <a:latin typeface="+mn-lt"/>
            </a:endParaRPr>
          </a:p>
          <a:p>
            <a:endParaRPr lang="en-US" sz="2400" dirty="0">
              <a:solidFill>
                <a:srgbClr val="FF0000"/>
              </a:solidFill>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endParaRPr lang="en-US" sz="1800" dirty="0">
              <a:solidFill>
                <a:srgbClr val="FF0000"/>
              </a:solidFill>
            </a:endParaRPr>
          </a:p>
          <a:p>
            <a:pPr marL="0" indent="0">
              <a:buNone/>
            </a:pPr>
            <a:endParaRPr lang="en-US" dirty="0"/>
          </a:p>
        </p:txBody>
      </p:sp>
      <p:sp>
        <p:nvSpPr>
          <p:cNvPr id="12" name="Title 11">
            <a:extLst>
              <a:ext uri="{FF2B5EF4-FFF2-40B4-BE49-F238E27FC236}">
                <a16:creationId xmlns:a16="http://schemas.microsoft.com/office/drawing/2014/main" id="{7F17935F-7B38-476A-9383-F06847DFE0A7}"/>
              </a:ext>
            </a:extLst>
          </p:cNvPr>
          <p:cNvSpPr>
            <a:spLocks noGrp="1"/>
          </p:cNvSpPr>
          <p:nvPr>
            <p:ph type="title"/>
          </p:nvPr>
        </p:nvSpPr>
        <p:spPr>
          <a:xfrm>
            <a:off x="304800" y="126206"/>
            <a:ext cx="7886700" cy="994172"/>
          </a:xfrm>
        </p:spPr>
        <p:txBody>
          <a:bodyPr>
            <a:normAutofit/>
          </a:bodyPr>
          <a:lstStyle/>
          <a:p>
            <a:r>
              <a:rPr lang="en-US" sz="4000" dirty="0"/>
              <a:t>Protect Yourself</a:t>
            </a:r>
          </a:p>
        </p:txBody>
      </p:sp>
      <p:pic>
        <p:nvPicPr>
          <p:cNvPr id="5" name="Picture 4"/>
          <p:cNvPicPr>
            <a:picLocks noChangeAspect="1"/>
          </p:cNvPicPr>
          <p:nvPr/>
        </p:nvPicPr>
        <p:blipFill>
          <a:blip r:embed="rId3"/>
          <a:stretch>
            <a:fillRect/>
          </a:stretch>
        </p:blipFill>
        <p:spPr>
          <a:xfrm>
            <a:off x="6482140" y="294376"/>
            <a:ext cx="2446400" cy="2651522"/>
          </a:xfrm>
          <a:prstGeom prst="rect">
            <a:avLst/>
          </a:prstGeom>
        </p:spPr>
      </p:pic>
      <p:sp>
        <p:nvSpPr>
          <p:cNvPr id="14" name="Rectangle 13">
            <a:extLst>
              <a:ext uri="{FF2B5EF4-FFF2-40B4-BE49-F238E27FC236}">
                <a16:creationId xmlns:a16="http://schemas.microsoft.com/office/drawing/2014/main" id="{A64BDC74-58E3-4A4C-951A-03E82FD16B16}"/>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4D214DF-9E5B-4BEA-A8F4-B8C1A4B5C601}"/>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6" name="Rectangle 15">
            <a:extLst>
              <a:ext uri="{FF2B5EF4-FFF2-40B4-BE49-F238E27FC236}">
                <a16:creationId xmlns:a16="http://schemas.microsoft.com/office/drawing/2014/main" id="{0779C37F-8E35-4850-8873-31045FD18728}"/>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7" name="Rectangle 16">
            <a:extLst>
              <a:ext uri="{FF2B5EF4-FFF2-40B4-BE49-F238E27FC236}">
                <a16:creationId xmlns:a16="http://schemas.microsoft.com/office/drawing/2014/main" id="{B86AD06B-A3DD-4D99-8AFA-770DE7ECACBF}"/>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18" name="Picture 2" descr="L:\PUBLIC\Financial Education\VACUL Fin Ed Committe\Credit Campaign\Smart Credit Check Artwork\Smart_Credit_Logo_1.jpg">
            <a:extLst>
              <a:ext uri="{FF2B5EF4-FFF2-40B4-BE49-F238E27FC236}">
                <a16:creationId xmlns:a16="http://schemas.microsoft.com/office/drawing/2014/main" id="{7FB4EB74-2399-4F1C-BD64-80DC22F1CB73}"/>
              </a:ext>
            </a:extLst>
          </p:cNvPr>
          <p:cNvPicPr>
            <a:picLocks noChangeAspect="1" noChangeArrowheads="1"/>
          </p:cNvPicPr>
          <p:nvPr/>
        </p:nvPicPr>
        <p:blipFill>
          <a:blip r:embed="rId4" cstate="print"/>
          <a:srcRect l="9807" t="3604" r="8349" b="6329"/>
          <a:stretch>
            <a:fillRect/>
          </a:stretch>
        </p:blipFill>
        <p:spPr bwMode="auto">
          <a:xfrm>
            <a:off x="7705340" y="4194335"/>
            <a:ext cx="1298239" cy="853798"/>
          </a:xfrm>
          <a:prstGeom prst="rect">
            <a:avLst/>
          </a:prstGeom>
          <a:noFill/>
        </p:spPr>
      </p:pic>
    </p:spTree>
    <p:extLst>
      <p:ext uri="{BB962C8B-B14F-4D97-AF65-F5344CB8AC3E}">
        <p14:creationId xmlns:p14="http://schemas.microsoft.com/office/powerpoint/2010/main" val="3363626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4986" y="3722912"/>
            <a:ext cx="9356271" cy="2057400"/>
          </a:xfrm>
          <a:noFill/>
          <a:ln>
            <a:noFill/>
          </a:ln>
        </p:spPr>
        <p:txBody>
          <a:bodyPr>
            <a:normAutofit/>
          </a:bodyPr>
          <a:lstStyle/>
          <a:p>
            <a:pPr>
              <a:lnSpc>
                <a:spcPct val="80000"/>
              </a:lnSpc>
              <a:buSzPct val="120000"/>
            </a:pPr>
            <a:endParaRPr lang="en-US" sz="1800" dirty="0">
              <a:solidFill>
                <a:schemeClr val="tx1">
                  <a:lumMod val="50000"/>
                  <a:lumOff val="50000"/>
                </a:schemeClr>
              </a:solidFill>
              <a:latin typeface="Source Sans Pro Black" panose="020B0803030403020204" pitchFamily="34" charset="0"/>
            </a:endParaRPr>
          </a:p>
          <a:p>
            <a:pPr>
              <a:lnSpc>
                <a:spcPct val="80000"/>
              </a:lnSpc>
              <a:buSzPct val="120000"/>
            </a:pPr>
            <a:r>
              <a:rPr lang="en-US" sz="1800" dirty="0">
                <a:solidFill>
                  <a:schemeClr val="tx1">
                    <a:lumMod val="50000"/>
                    <a:lumOff val="50000"/>
                  </a:schemeClr>
                </a:solidFill>
                <a:latin typeface="Source Sans Pro Black" panose="020B0803030403020204" pitchFamily="34" charset="0"/>
              </a:rPr>
              <a:t>Close affected accounts  </a:t>
            </a:r>
          </a:p>
          <a:p>
            <a:pPr>
              <a:lnSpc>
                <a:spcPct val="80000"/>
              </a:lnSpc>
              <a:buSzPct val="120000"/>
            </a:pPr>
            <a:r>
              <a:rPr lang="en-US" sz="1800" dirty="0">
                <a:solidFill>
                  <a:schemeClr val="tx1">
                    <a:lumMod val="50000"/>
                    <a:lumOff val="50000"/>
                  </a:schemeClr>
                </a:solidFill>
                <a:latin typeface="Source Sans Pro Black" panose="020B0803030403020204" pitchFamily="34" charset="0"/>
              </a:rPr>
              <a:t> Place fraud alert on your credit report</a:t>
            </a:r>
          </a:p>
          <a:p>
            <a:pPr>
              <a:lnSpc>
                <a:spcPct val="80000"/>
              </a:lnSpc>
              <a:buSzPct val="120000"/>
            </a:pPr>
            <a:r>
              <a:rPr lang="en-US" sz="1800" dirty="0">
                <a:solidFill>
                  <a:schemeClr val="tx1">
                    <a:lumMod val="50000"/>
                    <a:lumOff val="50000"/>
                  </a:schemeClr>
                </a:solidFill>
                <a:latin typeface="Source Sans Pro Black" panose="020B0803030403020204" pitchFamily="34" charset="0"/>
              </a:rPr>
              <a:t>Visit </a:t>
            </a:r>
            <a:r>
              <a:rPr lang="en-US" sz="1800" i="1" dirty="0">
                <a:solidFill>
                  <a:schemeClr val="tx1">
                    <a:lumMod val="50000"/>
                    <a:lumOff val="50000"/>
                  </a:schemeClr>
                </a:solidFill>
                <a:latin typeface="Source Sans Pro Black" panose="020B0803030403020204" pitchFamily="34" charset="0"/>
              </a:rPr>
              <a:t>identitytheft.gov </a:t>
            </a:r>
          </a:p>
          <a:p>
            <a:pPr>
              <a:lnSpc>
                <a:spcPct val="80000"/>
              </a:lnSpc>
              <a:buSzPct val="120000"/>
            </a:pPr>
            <a:endParaRPr lang="en-US" sz="1800" dirty="0">
              <a:latin typeface="+mj-lt"/>
            </a:endParaRPr>
          </a:p>
          <a:p>
            <a:pPr>
              <a:lnSpc>
                <a:spcPct val="80000"/>
              </a:lnSpc>
              <a:buSzPct val="120000"/>
            </a:pPr>
            <a:endParaRPr lang="en-US" sz="1800" dirty="0">
              <a:latin typeface="+mj-lt"/>
            </a:endParaRPr>
          </a:p>
          <a:p>
            <a:endParaRPr lang="en-US" dirty="0">
              <a:latin typeface="+mj-lt"/>
            </a:endParaRPr>
          </a:p>
        </p:txBody>
      </p:sp>
      <p:pic>
        <p:nvPicPr>
          <p:cNvPr id="4" name="Picture 3"/>
          <p:cNvPicPr>
            <a:picLocks noChangeAspect="1"/>
          </p:cNvPicPr>
          <p:nvPr/>
        </p:nvPicPr>
        <p:blipFill>
          <a:blip r:embed="rId3"/>
          <a:stretch>
            <a:fillRect/>
          </a:stretch>
        </p:blipFill>
        <p:spPr>
          <a:xfrm>
            <a:off x="459788" y="851092"/>
            <a:ext cx="6967124" cy="2888150"/>
          </a:xfrm>
          <a:prstGeom prst="rect">
            <a:avLst/>
          </a:prstGeom>
        </p:spPr>
      </p:pic>
      <p:sp>
        <p:nvSpPr>
          <p:cNvPr id="10" name="Title 9">
            <a:extLst>
              <a:ext uri="{FF2B5EF4-FFF2-40B4-BE49-F238E27FC236}">
                <a16:creationId xmlns:a16="http://schemas.microsoft.com/office/drawing/2014/main" id="{87C2AC0B-3F29-4256-9FB7-FB661FAA2239}"/>
              </a:ext>
            </a:extLst>
          </p:cNvPr>
          <p:cNvSpPr>
            <a:spLocks noGrp="1"/>
          </p:cNvSpPr>
          <p:nvPr>
            <p:ph type="title"/>
          </p:nvPr>
        </p:nvSpPr>
        <p:spPr>
          <a:xfrm>
            <a:off x="0" y="-10733"/>
            <a:ext cx="7886700" cy="994172"/>
          </a:xfrm>
        </p:spPr>
        <p:txBody>
          <a:bodyPr/>
          <a:lstStyle/>
          <a:p>
            <a:r>
              <a:rPr lang="en-US" dirty="0"/>
              <a:t>Identity Theft Victim?</a:t>
            </a:r>
          </a:p>
        </p:txBody>
      </p:sp>
      <p:pic>
        <p:nvPicPr>
          <p:cNvPr id="11" name="Picture 2" descr="L:\PUBLIC\Financial Education\VACUL Fin Ed Committe\Credit Campaign\Smart Credit Check Artwork\Smart_Credit_Logo_1.jpg">
            <a:extLst>
              <a:ext uri="{FF2B5EF4-FFF2-40B4-BE49-F238E27FC236}">
                <a16:creationId xmlns:a16="http://schemas.microsoft.com/office/drawing/2014/main" id="{868D208F-1AB0-45FA-9F2C-EDE0A5FF4D8E}"/>
              </a:ext>
            </a:extLst>
          </p:cNvPr>
          <p:cNvPicPr>
            <a:picLocks noChangeAspect="1" noChangeArrowheads="1"/>
          </p:cNvPicPr>
          <p:nvPr/>
        </p:nvPicPr>
        <p:blipFill>
          <a:blip r:embed="rId4" cstate="print"/>
          <a:srcRect l="9807" t="3604" r="8349" b="6329"/>
          <a:stretch>
            <a:fillRect/>
          </a:stretch>
        </p:blipFill>
        <p:spPr bwMode="auto">
          <a:xfrm>
            <a:off x="7705340" y="4194335"/>
            <a:ext cx="1298239" cy="85379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314450"/>
            <a:ext cx="6400800" cy="3600450"/>
          </a:xfrm>
          <a:solidFill>
            <a:schemeClr val="bg1"/>
          </a:solidFill>
          <a:ln>
            <a:noFill/>
          </a:ln>
        </p:spPr>
        <p:txBody>
          <a:bodyPr/>
          <a:lstStyle/>
          <a:p>
            <a:pPr>
              <a:buNone/>
            </a:pPr>
            <a:endParaRPr lang="en-US" sz="2400" b="1" dirty="0">
              <a:solidFill>
                <a:schemeClr val="tx1">
                  <a:lumMod val="50000"/>
                  <a:lumOff val="50000"/>
                </a:schemeClr>
              </a:solidFill>
              <a:latin typeface="Source Sans Pro Black" panose="020B0803030403020204" pitchFamily="34" charset="0"/>
            </a:endParaRPr>
          </a:p>
          <a:p>
            <a:r>
              <a:rPr lang="en-US" sz="2400" dirty="0">
                <a:solidFill>
                  <a:schemeClr val="tx1">
                    <a:lumMod val="50000"/>
                    <a:lumOff val="50000"/>
                  </a:schemeClr>
                </a:solidFill>
                <a:latin typeface="Source Sans Pro Black" panose="020B0803030403020204" pitchFamily="34" charset="0"/>
              </a:rPr>
              <a:t>Education and resources</a:t>
            </a:r>
          </a:p>
          <a:p>
            <a:r>
              <a:rPr lang="en-US" sz="2400" dirty="0">
                <a:solidFill>
                  <a:schemeClr val="tx1">
                    <a:lumMod val="50000"/>
                    <a:lumOff val="50000"/>
                  </a:schemeClr>
                </a:solidFill>
                <a:latin typeface="Source Sans Pro Black" panose="020B0803030403020204" pitchFamily="34" charset="0"/>
              </a:rPr>
              <a:t>Meet with a Credit Union representative to:</a:t>
            </a:r>
          </a:p>
          <a:p>
            <a:pPr lvl="1"/>
            <a:r>
              <a:rPr lang="en-US" sz="2400" dirty="0">
                <a:solidFill>
                  <a:schemeClr val="tx1">
                    <a:lumMod val="50000"/>
                    <a:lumOff val="50000"/>
                  </a:schemeClr>
                </a:solidFill>
                <a:latin typeface="Source Sans Pro Black" panose="020B0803030403020204" pitchFamily="34" charset="0"/>
              </a:rPr>
              <a:t>Review your Credit Report</a:t>
            </a:r>
          </a:p>
          <a:p>
            <a:pPr lvl="1"/>
            <a:r>
              <a:rPr lang="en-US" sz="2400" dirty="0">
                <a:solidFill>
                  <a:schemeClr val="tx1">
                    <a:lumMod val="50000"/>
                    <a:lumOff val="50000"/>
                  </a:schemeClr>
                </a:solidFill>
                <a:latin typeface="Source Sans Pro Black" panose="020B0803030403020204" pitchFamily="34" charset="0"/>
              </a:rPr>
              <a:t>Determine ways you can improve your credit score</a:t>
            </a:r>
          </a:p>
          <a:p>
            <a:pPr lvl="1"/>
            <a:r>
              <a:rPr lang="en-US" sz="2400" dirty="0">
                <a:solidFill>
                  <a:schemeClr val="tx1">
                    <a:lumMod val="50000"/>
                    <a:lumOff val="50000"/>
                  </a:schemeClr>
                </a:solidFill>
                <a:latin typeface="Source Sans Pro Black" panose="020B0803030403020204" pitchFamily="34" charset="0"/>
              </a:rPr>
              <a:t>Look for ways to save you money!</a:t>
            </a:r>
          </a:p>
          <a:p>
            <a:pPr lvl="1"/>
            <a:endParaRPr lang="en-US" dirty="0">
              <a:latin typeface="+mn-lt"/>
            </a:endParaRPr>
          </a:p>
          <a:p>
            <a:endParaRPr lang="en-US" dirty="0"/>
          </a:p>
        </p:txBody>
      </p:sp>
      <p:sp>
        <p:nvSpPr>
          <p:cNvPr id="9" name="Title 8">
            <a:extLst>
              <a:ext uri="{FF2B5EF4-FFF2-40B4-BE49-F238E27FC236}">
                <a16:creationId xmlns:a16="http://schemas.microsoft.com/office/drawing/2014/main" id="{03FC581F-4804-42F4-9A13-AC6953ACA9A7}"/>
              </a:ext>
            </a:extLst>
          </p:cNvPr>
          <p:cNvSpPr>
            <a:spLocks noGrp="1"/>
          </p:cNvSpPr>
          <p:nvPr>
            <p:ph type="title"/>
          </p:nvPr>
        </p:nvSpPr>
        <p:spPr>
          <a:xfrm>
            <a:off x="196014" y="118654"/>
            <a:ext cx="7886700" cy="994172"/>
          </a:xfrm>
        </p:spPr>
        <p:txBody>
          <a:bodyPr>
            <a:normAutofit/>
          </a:bodyPr>
          <a:lstStyle/>
          <a:p>
            <a:r>
              <a:rPr lang="en-US" sz="4000" dirty="0"/>
              <a:t>We Can Help</a:t>
            </a:r>
          </a:p>
        </p:txBody>
      </p:sp>
      <p:sp>
        <p:nvSpPr>
          <p:cNvPr id="10" name="Rectangle 9">
            <a:extLst>
              <a:ext uri="{FF2B5EF4-FFF2-40B4-BE49-F238E27FC236}">
                <a16:creationId xmlns:a16="http://schemas.microsoft.com/office/drawing/2014/main" id="{12AAFF03-7679-4C40-BFD9-2E99A16EE2D5}"/>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9F9D331-61F7-4F9C-B566-54F717B99450}"/>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2" name="Rectangle 11">
            <a:extLst>
              <a:ext uri="{FF2B5EF4-FFF2-40B4-BE49-F238E27FC236}">
                <a16:creationId xmlns:a16="http://schemas.microsoft.com/office/drawing/2014/main" id="{4B372116-144D-4ECD-8979-A2B298C30C95}"/>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3" name="Rectangle 12">
            <a:extLst>
              <a:ext uri="{FF2B5EF4-FFF2-40B4-BE49-F238E27FC236}">
                <a16:creationId xmlns:a16="http://schemas.microsoft.com/office/drawing/2014/main" id="{B7A6FF4E-701F-4BFD-8FCB-AB1AC7C2CB87}"/>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14" name="Picture 2" descr="L:\PUBLIC\Financial Education\VACUL Fin Ed Committe\Credit Campaign\Smart Credit Check Artwork\Smart_Credit_Logo_1.jpg">
            <a:extLst>
              <a:ext uri="{FF2B5EF4-FFF2-40B4-BE49-F238E27FC236}">
                <a16:creationId xmlns:a16="http://schemas.microsoft.com/office/drawing/2014/main" id="{AD9B01E4-E2E0-490F-829C-08FE12F30734}"/>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016" y="508499"/>
            <a:ext cx="5330380" cy="4073279"/>
          </a:xfrm>
          <a:noFill/>
          <a:ln>
            <a:noFill/>
          </a:ln>
        </p:spPr>
        <p:txBody>
          <a:bodyPr>
            <a:noAutofit/>
          </a:bodyPr>
          <a:lstStyle/>
          <a:p>
            <a:pPr>
              <a:lnSpc>
                <a:spcPct val="80000"/>
              </a:lnSpc>
              <a:buNone/>
            </a:pPr>
            <a:r>
              <a:rPr lang="en-US" sz="1600" b="1" dirty="0">
                <a:solidFill>
                  <a:srgbClr val="1C3463"/>
                </a:solidFill>
                <a:latin typeface="Source Sans Pro Black" panose="020B0803030403020204" pitchFamily="34" charset="0"/>
              </a:rPr>
              <a:t>	</a:t>
            </a:r>
          </a:p>
          <a:p>
            <a:pPr>
              <a:lnSpc>
                <a:spcPct val="80000"/>
              </a:lnSpc>
              <a:buFont typeface="Wingdings" panose="05000000000000000000" pitchFamily="2" charset="2"/>
              <a:buChar char="q"/>
            </a:pPr>
            <a:r>
              <a:rPr lang="en-US" sz="1600" b="1" dirty="0">
                <a:solidFill>
                  <a:schemeClr val="tx1">
                    <a:lumMod val="50000"/>
                    <a:lumOff val="50000"/>
                  </a:schemeClr>
                </a:solidFill>
                <a:latin typeface="Source Sans Pro Black" panose="020B0803030403020204" pitchFamily="34" charset="0"/>
              </a:rPr>
              <a:t>Federal Trade Commission</a:t>
            </a:r>
            <a:endParaRPr lang="en-US" sz="1600" dirty="0">
              <a:solidFill>
                <a:schemeClr val="tx1">
                  <a:lumMod val="50000"/>
                  <a:lumOff val="50000"/>
                </a:schemeClr>
              </a:solidFill>
              <a:latin typeface="Source Sans Pro Black" panose="020B0803030403020204" pitchFamily="34" charset="0"/>
            </a:endParaRPr>
          </a:p>
          <a:p>
            <a:pPr marL="0" indent="0">
              <a:lnSpc>
                <a:spcPct val="80000"/>
              </a:lnSpc>
              <a:buNone/>
            </a:pPr>
            <a:r>
              <a:rPr lang="en-US" sz="1600" i="1" dirty="0">
                <a:solidFill>
                  <a:srgbClr val="1C3463"/>
                </a:solidFill>
                <a:latin typeface="Source Sans Pro Black" panose="020B0803030403020204" pitchFamily="34" charset="0"/>
              </a:rPr>
              <a:t>ftc.gov or consumer.ftc.gov </a:t>
            </a:r>
          </a:p>
          <a:p>
            <a:pPr>
              <a:lnSpc>
                <a:spcPct val="80000"/>
              </a:lnSpc>
              <a:buFont typeface="Wingdings" panose="05000000000000000000" pitchFamily="2" charset="2"/>
              <a:buChar char="q"/>
            </a:pPr>
            <a:endParaRPr lang="en-US" sz="1600" b="1" dirty="0">
              <a:solidFill>
                <a:schemeClr val="bg1">
                  <a:lumMod val="65000"/>
                </a:schemeClr>
              </a:solidFill>
              <a:latin typeface="Source Sans Pro Black" panose="020B0803030403020204" pitchFamily="34" charset="0"/>
            </a:endParaRPr>
          </a:p>
          <a:p>
            <a:pPr>
              <a:lnSpc>
                <a:spcPct val="80000"/>
              </a:lnSpc>
              <a:buFont typeface="Wingdings" panose="05000000000000000000" pitchFamily="2" charset="2"/>
              <a:buChar char="q"/>
            </a:pPr>
            <a:r>
              <a:rPr lang="en-US" sz="1600" b="1" dirty="0">
                <a:solidFill>
                  <a:schemeClr val="tx1">
                    <a:lumMod val="50000"/>
                    <a:lumOff val="50000"/>
                  </a:schemeClr>
                </a:solidFill>
                <a:latin typeface="Source Sans Pro Black" panose="020B0803030403020204" pitchFamily="34" charset="0"/>
              </a:rPr>
              <a:t>Privacy Rights Clearinghouse</a:t>
            </a:r>
            <a:endParaRPr lang="en-US" sz="1600" dirty="0">
              <a:solidFill>
                <a:schemeClr val="tx1">
                  <a:lumMod val="50000"/>
                  <a:lumOff val="50000"/>
                </a:schemeClr>
              </a:solidFill>
              <a:latin typeface="Source Sans Pro Black" panose="020B0803030403020204" pitchFamily="34" charset="0"/>
            </a:endParaRPr>
          </a:p>
          <a:p>
            <a:pPr marL="0" indent="0">
              <a:lnSpc>
                <a:spcPct val="80000"/>
              </a:lnSpc>
              <a:buNone/>
            </a:pPr>
            <a:r>
              <a:rPr lang="en-US" sz="1600" i="1" dirty="0">
                <a:solidFill>
                  <a:srgbClr val="1C3463"/>
                </a:solidFill>
                <a:latin typeface="Source Sans Pro Black" panose="020B0803030403020204" pitchFamily="34" charset="0"/>
              </a:rPr>
              <a:t>privacyrights.org</a:t>
            </a:r>
          </a:p>
          <a:p>
            <a:pPr>
              <a:lnSpc>
                <a:spcPct val="80000"/>
              </a:lnSpc>
              <a:buFont typeface="Wingdings" panose="05000000000000000000" pitchFamily="2" charset="2"/>
              <a:buChar char="q"/>
            </a:pPr>
            <a:endParaRPr lang="en-US" sz="1600" b="1" dirty="0">
              <a:solidFill>
                <a:schemeClr val="bg1">
                  <a:lumMod val="65000"/>
                </a:schemeClr>
              </a:solidFill>
              <a:latin typeface="Source Sans Pro Black" panose="020B0803030403020204" pitchFamily="34" charset="0"/>
            </a:endParaRPr>
          </a:p>
          <a:p>
            <a:pPr>
              <a:lnSpc>
                <a:spcPct val="80000"/>
              </a:lnSpc>
              <a:buFont typeface="Wingdings" panose="05000000000000000000" pitchFamily="2" charset="2"/>
              <a:buChar char="q"/>
            </a:pPr>
            <a:r>
              <a:rPr lang="en-US" sz="1600" b="1" dirty="0">
                <a:solidFill>
                  <a:schemeClr val="tx1">
                    <a:lumMod val="50000"/>
                    <a:lumOff val="50000"/>
                  </a:schemeClr>
                </a:solidFill>
                <a:latin typeface="Source Sans Pro Black" panose="020B0803030403020204" pitchFamily="34" charset="0"/>
              </a:rPr>
              <a:t>Consumer Financial Protection Bureau (CFPB)</a:t>
            </a:r>
            <a:endParaRPr lang="en-US" sz="1600" dirty="0">
              <a:solidFill>
                <a:schemeClr val="tx1">
                  <a:lumMod val="50000"/>
                  <a:lumOff val="50000"/>
                </a:schemeClr>
              </a:solidFill>
              <a:latin typeface="Source Sans Pro Black" panose="020B0803030403020204" pitchFamily="34" charset="0"/>
            </a:endParaRPr>
          </a:p>
          <a:p>
            <a:pPr marL="0" indent="0">
              <a:lnSpc>
                <a:spcPct val="80000"/>
              </a:lnSpc>
              <a:buNone/>
            </a:pPr>
            <a:r>
              <a:rPr lang="en-US" sz="1600" i="1" dirty="0">
                <a:solidFill>
                  <a:srgbClr val="1C3463"/>
                </a:solidFill>
                <a:latin typeface="Source Sans Pro Black" panose="020B0803030403020204" pitchFamily="34" charset="0"/>
              </a:rPr>
              <a:t>consumerfinance.gov</a:t>
            </a:r>
          </a:p>
          <a:p>
            <a:pPr>
              <a:lnSpc>
                <a:spcPct val="80000"/>
              </a:lnSpc>
              <a:buFont typeface="Wingdings" panose="05000000000000000000" pitchFamily="2" charset="2"/>
              <a:buChar char="q"/>
            </a:pPr>
            <a:endParaRPr lang="en-US" sz="1600" i="1" dirty="0">
              <a:solidFill>
                <a:schemeClr val="bg1">
                  <a:lumMod val="65000"/>
                </a:schemeClr>
              </a:solidFill>
              <a:latin typeface="Source Sans Pro Black" panose="020B0803030403020204" pitchFamily="34" charset="0"/>
            </a:endParaRPr>
          </a:p>
          <a:p>
            <a:pPr>
              <a:lnSpc>
                <a:spcPct val="80000"/>
              </a:lnSpc>
              <a:buFont typeface="Wingdings" panose="05000000000000000000" pitchFamily="2" charset="2"/>
              <a:buChar char="q"/>
            </a:pPr>
            <a:r>
              <a:rPr lang="en-US" sz="1600" dirty="0" err="1">
                <a:solidFill>
                  <a:schemeClr val="tx1">
                    <a:lumMod val="50000"/>
                    <a:lumOff val="50000"/>
                  </a:schemeClr>
                </a:solidFill>
                <a:latin typeface="Source Sans Pro Black" panose="020B0803030403020204" pitchFamily="34" charset="0"/>
              </a:rPr>
              <a:t>Opt</a:t>
            </a:r>
            <a:r>
              <a:rPr lang="en-US" sz="1600" dirty="0">
                <a:solidFill>
                  <a:schemeClr val="tx1">
                    <a:lumMod val="50000"/>
                    <a:lumOff val="50000"/>
                  </a:schemeClr>
                </a:solidFill>
                <a:latin typeface="Source Sans Pro Black" panose="020B0803030403020204" pitchFamily="34" charset="0"/>
              </a:rPr>
              <a:t> – Out</a:t>
            </a:r>
          </a:p>
          <a:p>
            <a:pPr marL="0" indent="0">
              <a:lnSpc>
                <a:spcPct val="80000"/>
              </a:lnSpc>
              <a:buNone/>
            </a:pPr>
            <a:r>
              <a:rPr lang="en-US" sz="1600" i="1" dirty="0">
                <a:solidFill>
                  <a:srgbClr val="1C3463"/>
                </a:solidFill>
                <a:latin typeface="Source Sans Pro Black" panose="020B0803030403020204" pitchFamily="34" charset="0"/>
              </a:rPr>
              <a:t>Optoutprescreen.com </a:t>
            </a:r>
          </a:p>
          <a:p>
            <a:pPr marL="0" indent="0">
              <a:lnSpc>
                <a:spcPct val="80000"/>
              </a:lnSpc>
              <a:buNone/>
            </a:pPr>
            <a:endParaRPr lang="en-US" sz="1600" i="1" dirty="0">
              <a:solidFill>
                <a:schemeClr val="tx1">
                  <a:lumMod val="50000"/>
                  <a:lumOff val="50000"/>
                </a:schemeClr>
              </a:solidFill>
              <a:latin typeface="Source Sans Pro Black" panose="020B0803030403020204" pitchFamily="34" charset="0"/>
            </a:endParaRPr>
          </a:p>
          <a:p>
            <a:pPr>
              <a:lnSpc>
                <a:spcPct val="80000"/>
              </a:lnSpc>
              <a:buFont typeface="Wingdings" panose="05000000000000000000" pitchFamily="2" charset="2"/>
              <a:buChar char="q"/>
            </a:pPr>
            <a:r>
              <a:rPr lang="en-US" sz="1600" i="1" dirty="0">
                <a:solidFill>
                  <a:schemeClr val="tx1">
                    <a:lumMod val="50000"/>
                    <a:lumOff val="50000"/>
                  </a:schemeClr>
                </a:solidFill>
                <a:latin typeface="Source Sans Pro Black" panose="020B0803030403020204" pitchFamily="34" charset="0"/>
              </a:rPr>
              <a:t>FICO.COM </a:t>
            </a:r>
            <a:r>
              <a:rPr lang="en-US" sz="1600" b="1" dirty="0">
                <a:latin typeface="Source Sans Pro Black" panose="020B0803030403020204" pitchFamily="34" charset="0"/>
              </a:rPr>
              <a:t>	</a:t>
            </a:r>
            <a:endParaRPr lang="en-US" sz="1600" dirty="0">
              <a:latin typeface="Source Sans Pro Black" panose="020B0803030403020204" pitchFamily="34" charset="0"/>
            </a:endParaRPr>
          </a:p>
        </p:txBody>
      </p:sp>
      <p:sp>
        <p:nvSpPr>
          <p:cNvPr id="6" name="Title 1"/>
          <p:cNvSpPr txBox="1">
            <a:spLocks/>
          </p:cNvSpPr>
          <p:nvPr/>
        </p:nvSpPr>
        <p:spPr>
          <a:xfrm>
            <a:off x="269741" y="118654"/>
            <a:ext cx="6515100" cy="779690"/>
          </a:xfrm>
          <a:prstGeom prst="round2SameRect">
            <a:avLst>
              <a:gd name="adj1" fmla="val 0"/>
              <a:gd name="adj2" fmla="val 0"/>
            </a:avLst>
          </a:prstGeom>
          <a:ln w="25400">
            <a:noFill/>
          </a:ln>
        </p:spPr>
        <p:txBody>
          <a:bodyPr vert="horz" lIns="68580" tIns="34290" rIns="68580" bIns="34290" rtlCol="0" anchor="ctr">
            <a:normAutofit/>
          </a:bodyPr>
          <a:lstStyle>
            <a:lvl1pPr algn="l" defTabSz="914400" rtl="0" eaLnBrk="1" latinLnBrk="0" hangingPunct="1">
              <a:spcBef>
                <a:spcPct val="0"/>
              </a:spcBef>
              <a:buNone/>
              <a:defRPr sz="3500" b="1" kern="1200">
                <a:solidFill>
                  <a:srgbClr val="7EC234"/>
                </a:solidFill>
                <a:latin typeface="Georgia" pitchFamily="18" charset="0"/>
                <a:ea typeface="Batang" pitchFamily="18" charset="-127"/>
                <a:cs typeface="Arial" pitchFamily="34" charset="0"/>
              </a:defRPr>
            </a:lvl1pPr>
          </a:lstStyle>
          <a:p>
            <a:r>
              <a:rPr lang="en-US" sz="3000" dirty="0">
                <a:solidFill>
                  <a:srgbClr val="1C3463"/>
                </a:solidFill>
                <a:latin typeface="Source Sans Pro Black" panose="020B0803030403020204" pitchFamily="34" charset="0"/>
              </a:rPr>
              <a:t> Website </a:t>
            </a:r>
            <a:r>
              <a:rPr lang="en-US" sz="3200" dirty="0">
                <a:solidFill>
                  <a:srgbClr val="1C3463"/>
                </a:solidFill>
                <a:latin typeface="Source Sans Pro Black" panose="020B0803030403020204" pitchFamily="34" charset="0"/>
              </a:rPr>
              <a:t>Resources</a:t>
            </a:r>
          </a:p>
        </p:txBody>
      </p:sp>
      <p:sp>
        <p:nvSpPr>
          <p:cNvPr id="7" name="Content Placeholder 2"/>
          <p:cNvSpPr txBox="1">
            <a:spLocks/>
          </p:cNvSpPr>
          <p:nvPr/>
        </p:nvSpPr>
        <p:spPr>
          <a:xfrm>
            <a:off x="5886450" y="1059379"/>
            <a:ext cx="3257550" cy="3442259"/>
          </a:xfrm>
          <a:prstGeom prst="rect">
            <a:avLst/>
          </a:prstGeom>
          <a:noFill/>
          <a:ln w="38100">
            <a:noFill/>
          </a:ln>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000" kern="1200">
                <a:solidFill>
                  <a:srgbClr val="002060"/>
                </a:solidFill>
                <a:latin typeface="Georgia"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Georgia"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Georgia"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Georgia"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Georgia"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Arial" pitchFamily="34" charset="0"/>
              <a:buNone/>
            </a:pPr>
            <a:r>
              <a:rPr lang="en-US" sz="150" b="1" dirty="0">
                <a:solidFill>
                  <a:schemeClr val="tx1">
                    <a:lumMod val="50000"/>
                    <a:lumOff val="50000"/>
                  </a:schemeClr>
                </a:solidFill>
                <a:latin typeface="Source Sans Pro Black" panose="020B0803030403020204" pitchFamily="34" charset="0"/>
              </a:rPr>
              <a:t>	</a:t>
            </a:r>
          </a:p>
          <a:p>
            <a:pPr>
              <a:lnSpc>
                <a:spcPct val="80000"/>
              </a:lnSpc>
              <a:buFont typeface="Arial" pitchFamily="34" charset="0"/>
              <a:buNone/>
            </a:pPr>
            <a:r>
              <a:rPr lang="en-US" sz="2100" b="1" dirty="0">
                <a:solidFill>
                  <a:schemeClr val="tx1">
                    <a:lumMod val="50000"/>
                    <a:lumOff val="50000"/>
                  </a:schemeClr>
                </a:solidFill>
                <a:latin typeface="Source Sans Pro Black" panose="020B0803030403020204" pitchFamily="34" charset="0"/>
              </a:rPr>
              <a:t>Equifax</a:t>
            </a:r>
          </a:p>
          <a:p>
            <a:pPr>
              <a:lnSpc>
                <a:spcPct val="80000"/>
              </a:lnSpc>
              <a:buFont typeface="Arial" pitchFamily="34" charset="0"/>
              <a:buNone/>
            </a:pPr>
            <a:r>
              <a:rPr lang="en-US" sz="2100" i="1" dirty="0">
                <a:solidFill>
                  <a:srgbClr val="1C3463"/>
                </a:solidFill>
                <a:latin typeface="Source Sans Pro Black" panose="020B0803030403020204" pitchFamily="34" charset="0"/>
              </a:rPr>
              <a:t>equifax.com</a:t>
            </a:r>
            <a:r>
              <a:rPr lang="en-US" sz="2100" b="1" dirty="0">
                <a:solidFill>
                  <a:srgbClr val="1C3463"/>
                </a:solidFill>
                <a:latin typeface="Source Sans Pro Black" panose="020B0803030403020204" pitchFamily="34" charset="0"/>
              </a:rPr>
              <a:t> </a:t>
            </a:r>
          </a:p>
          <a:p>
            <a:pPr>
              <a:lnSpc>
                <a:spcPct val="80000"/>
              </a:lnSpc>
              <a:buFont typeface="Arial" pitchFamily="34" charset="0"/>
              <a:buNone/>
            </a:pPr>
            <a:endParaRPr lang="en-US" sz="2100" b="1" dirty="0">
              <a:solidFill>
                <a:schemeClr val="tx1">
                  <a:lumMod val="50000"/>
                  <a:lumOff val="50000"/>
                </a:schemeClr>
              </a:solidFill>
              <a:latin typeface="Source Sans Pro Black" panose="020B0803030403020204" pitchFamily="34" charset="0"/>
            </a:endParaRPr>
          </a:p>
          <a:p>
            <a:pPr>
              <a:lnSpc>
                <a:spcPct val="80000"/>
              </a:lnSpc>
              <a:buFont typeface="Arial" pitchFamily="34" charset="0"/>
              <a:buNone/>
            </a:pPr>
            <a:r>
              <a:rPr lang="en-US" sz="2100" b="1" dirty="0">
                <a:solidFill>
                  <a:schemeClr val="tx1">
                    <a:lumMod val="50000"/>
                    <a:lumOff val="50000"/>
                  </a:schemeClr>
                </a:solidFill>
                <a:latin typeface="Source Sans Pro Black" panose="020B0803030403020204" pitchFamily="34" charset="0"/>
              </a:rPr>
              <a:t>Experian</a:t>
            </a:r>
          </a:p>
          <a:p>
            <a:pPr>
              <a:lnSpc>
                <a:spcPct val="80000"/>
              </a:lnSpc>
              <a:buFont typeface="Arial" pitchFamily="34" charset="0"/>
              <a:buNone/>
            </a:pPr>
            <a:r>
              <a:rPr lang="en-US" sz="2100" i="1" dirty="0">
                <a:solidFill>
                  <a:srgbClr val="1C3463"/>
                </a:solidFill>
                <a:latin typeface="Source Sans Pro Black" panose="020B0803030403020204" pitchFamily="34" charset="0"/>
              </a:rPr>
              <a:t>experian.com</a:t>
            </a:r>
          </a:p>
          <a:p>
            <a:pPr>
              <a:lnSpc>
                <a:spcPct val="80000"/>
              </a:lnSpc>
              <a:buFont typeface="Arial" pitchFamily="34" charset="0"/>
              <a:buNone/>
            </a:pPr>
            <a:endParaRPr lang="en-US" sz="2100" b="1" dirty="0">
              <a:solidFill>
                <a:schemeClr val="tx1">
                  <a:lumMod val="50000"/>
                  <a:lumOff val="50000"/>
                </a:schemeClr>
              </a:solidFill>
              <a:latin typeface="Source Sans Pro Black" panose="020B0803030403020204" pitchFamily="34" charset="0"/>
            </a:endParaRPr>
          </a:p>
          <a:p>
            <a:pPr>
              <a:lnSpc>
                <a:spcPct val="80000"/>
              </a:lnSpc>
              <a:buFont typeface="Arial" pitchFamily="34" charset="0"/>
              <a:buNone/>
            </a:pPr>
            <a:r>
              <a:rPr lang="en-US" sz="2100" b="1" dirty="0">
                <a:solidFill>
                  <a:schemeClr val="tx1">
                    <a:lumMod val="50000"/>
                    <a:lumOff val="50000"/>
                  </a:schemeClr>
                </a:solidFill>
                <a:latin typeface="Source Sans Pro Black" panose="020B0803030403020204" pitchFamily="34" charset="0"/>
              </a:rPr>
              <a:t>Trans Union</a:t>
            </a:r>
          </a:p>
          <a:p>
            <a:pPr>
              <a:lnSpc>
                <a:spcPct val="80000"/>
              </a:lnSpc>
              <a:buNone/>
            </a:pPr>
            <a:r>
              <a:rPr lang="en-US" sz="2100" i="1" dirty="0">
                <a:solidFill>
                  <a:srgbClr val="1C3463"/>
                </a:solidFill>
                <a:latin typeface="Source Sans Pro Black" panose="020B0803030403020204" pitchFamily="34" charset="0"/>
              </a:rPr>
              <a:t>transunion.com</a:t>
            </a:r>
            <a:endParaRPr lang="en-US" sz="2100" dirty="0">
              <a:solidFill>
                <a:srgbClr val="1C3463"/>
              </a:solidFill>
              <a:latin typeface="Source Sans Pro Black" panose="020B0803030403020204" pitchFamily="34" charset="0"/>
            </a:endParaRPr>
          </a:p>
        </p:txBody>
      </p:sp>
      <p:sp>
        <p:nvSpPr>
          <p:cNvPr id="11" name="Title 1">
            <a:extLst>
              <a:ext uri="{FF2B5EF4-FFF2-40B4-BE49-F238E27FC236}">
                <a16:creationId xmlns:a16="http://schemas.microsoft.com/office/drawing/2014/main" id="{4836E0C1-975A-4289-A50D-6A1D0421B9BA}"/>
              </a:ext>
            </a:extLst>
          </p:cNvPr>
          <p:cNvSpPr txBox="1">
            <a:spLocks/>
          </p:cNvSpPr>
          <p:nvPr/>
        </p:nvSpPr>
        <p:spPr>
          <a:xfrm>
            <a:off x="5685170" y="192850"/>
            <a:ext cx="6515100" cy="779690"/>
          </a:xfrm>
          <a:prstGeom prst="round2SameRect">
            <a:avLst>
              <a:gd name="adj1" fmla="val 0"/>
              <a:gd name="adj2" fmla="val 0"/>
            </a:avLst>
          </a:prstGeom>
          <a:ln w="25400">
            <a:noFill/>
          </a:ln>
        </p:spPr>
        <p:txBody>
          <a:bodyPr vert="horz" lIns="68580" tIns="34290" rIns="68580" bIns="34290" rtlCol="0" anchor="ctr">
            <a:normAutofit/>
          </a:bodyPr>
          <a:lstStyle>
            <a:lvl1pPr algn="l" defTabSz="914400" rtl="0" eaLnBrk="1" latinLnBrk="0" hangingPunct="1">
              <a:spcBef>
                <a:spcPct val="0"/>
              </a:spcBef>
              <a:buNone/>
              <a:defRPr sz="3500" b="1" kern="1200">
                <a:solidFill>
                  <a:srgbClr val="7EC234"/>
                </a:solidFill>
                <a:latin typeface="Georgia" pitchFamily="18" charset="0"/>
                <a:ea typeface="Batang" pitchFamily="18" charset="-127"/>
                <a:cs typeface="Arial" pitchFamily="34" charset="0"/>
              </a:defRPr>
            </a:lvl1pPr>
          </a:lstStyle>
          <a:p>
            <a:r>
              <a:rPr lang="en-US" sz="3000" dirty="0">
                <a:solidFill>
                  <a:srgbClr val="419145"/>
                </a:solidFill>
                <a:latin typeface="+mj-lt"/>
              </a:rPr>
              <a:t> </a:t>
            </a:r>
            <a:r>
              <a:rPr lang="en-US" sz="3200" dirty="0">
                <a:solidFill>
                  <a:srgbClr val="1C3463"/>
                </a:solidFill>
                <a:latin typeface="Source Sans Pro Black" panose="020B0803030403020204" pitchFamily="34" charset="0"/>
              </a:rPr>
              <a:t>Credit Bureaus</a:t>
            </a:r>
          </a:p>
        </p:txBody>
      </p:sp>
      <p:pic>
        <p:nvPicPr>
          <p:cNvPr id="13" name="Picture 2" descr="L:\PUBLIC\Financial Education\VACUL Fin Ed Committe\Credit Campaign\Smart Credit Check Artwork\Smart_Credit_Logo_1.jpg">
            <a:extLst>
              <a:ext uri="{FF2B5EF4-FFF2-40B4-BE49-F238E27FC236}">
                <a16:creationId xmlns:a16="http://schemas.microsoft.com/office/drawing/2014/main" id="{D7CB4F72-0468-48A0-A5CA-D0CC5901F927}"/>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1524" y="180062"/>
            <a:ext cx="6400800" cy="971550"/>
          </a:xfrm>
          <a:prstGeom prst="round2SameRect">
            <a:avLst>
              <a:gd name="adj1" fmla="val 0"/>
              <a:gd name="adj2" fmla="val 0"/>
            </a:avLst>
          </a:prstGeom>
          <a:noFill/>
          <a:ln w="25400">
            <a:noFill/>
          </a:ln>
        </p:spPr>
        <p:txBody>
          <a:bodyPr>
            <a:normAutofit/>
          </a:bodyPr>
          <a:lstStyle/>
          <a:p>
            <a:r>
              <a:rPr lang="en-US" sz="4000" b="1" dirty="0">
                <a:latin typeface="Source Sans Pro Black" panose="020B0803030403020204" pitchFamily="34" charset="0"/>
              </a:rPr>
              <a:t>We’re Here for You</a:t>
            </a:r>
          </a:p>
        </p:txBody>
      </p:sp>
      <p:sp>
        <p:nvSpPr>
          <p:cNvPr id="3" name="Content Placeholder 2"/>
          <p:cNvSpPr>
            <a:spLocks noGrp="1"/>
          </p:cNvSpPr>
          <p:nvPr>
            <p:ph idx="1"/>
          </p:nvPr>
        </p:nvSpPr>
        <p:spPr>
          <a:xfrm>
            <a:off x="628650" y="1879996"/>
            <a:ext cx="7886700" cy="3263504"/>
          </a:xfrm>
          <a:noFill/>
          <a:ln>
            <a:noFill/>
          </a:ln>
        </p:spPr>
        <p:txBody>
          <a:bodyPr>
            <a:normAutofit/>
          </a:bodyPr>
          <a:lstStyle/>
          <a:p>
            <a:pPr algn="ctr">
              <a:buNone/>
            </a:pPr>
            <a:endParaRPr lang="en-US" sz="1800" b="1" dirty="0">
              <a:solidFill>
                <a:schemeClr val="tx1">
                  <a:lumMod val="50000"/>
                  <a:lumOff val="50000"/>
                </a:schemeClr>
              </a:solidFill>
              <a:latin typeface="Source Sans Pro Black" panose="020B0803030403020204" pitchFamily="34" charset="0"/>
            </a:endParaRPr>
          </a:p>
          <a:p>
            <a:pPr algn="ctr">
              <a:buNone/>
            </a:pPr>
            <a:r>
              <a:rPr lang="en-US" sz="2700" b="1" dirty="0">
                <a:solidFill>
                  <a:schemeClr val="tx1">
                    <a:lumMod val="50000"/>
                    <a:lumOff val="50000"/>
                  </a:schemeClr>
                </a:solidFill>
                <a:latin typeface="Source Sans Pro Black" panose="020B0803030403020204" pitchFamily="34" charset="0"/>
              </a:rPr>
              <a:t>www.yourwebaddress.org</a:t>
            </a:r>
          </a:p>
          <a:p>
            <a:pPr algn="ctr">
              <a:buNone/>
            </a:pPr>
            <a:r>
              <a:rPr lang="en-US" sz="2700" b="1" dirty="0">
                <a:solidFill>
                  <a:schemeClr val="tx1">
                    <a:lumMod val="50000"/>
                    <a:lumOff val="50000"/>
                  </a:schemeClr>
                </a:solidFill>
                <a:latin typeface="Source Sans Pro Black" panose="020B0803030403020204" pitchFamily="34" charset="0"/>
              </a:rPr>
              <a:t>(XXX) XXX-XXXX</a:t>
            </a:r>
          </a:p>
          <a:p>
            <a:endParaRPr lang="en-US" dirty="0"/>
          </a:p>
        </p:txBody>
      </p:sp>
      <p:pic>
        <p:nvPicPr>
          <p:cNvPr id="8" name="Picture 2" descr="L:\PUBLIC\Financial Education\VACUL Fin Ed Committe\Credit Campaign\Smart Credit Check Artwork\Smart_Credit_Logo_1.jpg">
            <a:extLst>
              <a:ext uri="{FF2B5EF4-FFF2-40B4-BE49-F238E27FC236}">
                <a16:creationId xmlns:a16="http://schemas.microsoft.com/office/drawing/2014/main" id="{D8C47194-15C9-4413-B193-E93C36684C4B}"/>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sp>
        <p:nvSpPr>
          <p:cNvPr id="9" name="Rectangle 8">
            <a:extLst>
              <a:ext uri="{FF2B5EF4-FFF2-40B4-BE49-F238E27FC236}">
                <a16:creationId xmlns:a16="http://schemas.microsoft.com/office/drawing/2014/main" id="{FD01EDD1-56BA-4B5A-90FF-7841DE48CD6F}"/>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B78CB65-49A1-4F1F-B13E-4DCE00AA2C51}"/>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1" name="Rectangle 10">
            <a:extLst>
              <a:ext uri="{FF2B5EF4-FFF2-40B4-BE49-F238E27FC236}">
                <a16:creationId xmlns:a16="http://schemas.microsoft.com/office/drawing/2014/main" id="{7706A63B-766D-47BC-B247-3D0FF80BBC1E}"/>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2" name="Rectangle 11">
            <a:extLst>
              <a:ext uri="{FF2B5EF4-FFF2-40B4-BE49-F238E27FC236}">
                <a16:creationId xmlns:a16="http://schemas.microsoft.com/office/drawing/2014/main" id="{38DFAB18-4358-4226-90D6-2CB4DCE18510}"/>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32795"/>
            <a:ext cx="8726466" cy="3263504"/>
          </a:xfrm>
          <a:noFill/>
          <a:ln>
            <a:noFill/>
          </a:ln>
        </p:spPr>
        <p:txBody>
          <a:bodyPr>
            <a:normAutofit fontScale="62500" lnSpcReduction="20000"/>
          </a:bodyPr>
          <a:lstStyle/>
          <a:p>
            <a:pPr>
              <a:buNone/>
            </a:pPr>
            <a:r>
              <a:rPr lang="en-US" sz="3000" dirty="0">
                <a:solidFill>
                  <a:schemeClr val="tx1">
                    <a:lumMod val="65000"/>
                    <a:lumOff val="35000"/>
                  </a:schemeClr>
                </a:solidFill>
                <a:latin typeface="Source Sans Pro" panose="020B0503030403020204" pitchFamily="34" charset="0"/>
              </a:rPr>
              <a:t>	This credit union is federally-insured by the National Credit Union Administration.</a:t>
            </a:r>
            <a:br>
              <a:rPr lang="en-US" sz="3000" dirty="0">
                <a:solidFill>
                  <a:schemeClr val="tx1">
                    <a:lumMod val="65000"/>
                    <a:lumOff val="35000"/>
                  </a:schemeClr>
                </a:solidFill>
                <a:latin typeface="Source Sans Pro" panose="020B0503030403020204" pitchFamily="34" charset="0"/>
              </a:rPr>
            </a:br>
            <a:endParaRPr lang="en-US" sz="3000" dirty="0">
              <a:solidFill>
                <a:schemeClr val="tx1">
                  <a:lumMod val="65000"/>
                  <a:lumOff val="35000"/>
                </a:schemeClr>
              </a:solidFill>
              <a:latin typeface="Source Sans Pro" panose="020B0503030403020204" pitchFamily="34" charset="0"/>
            </a:endParaRPr>
          </a:p>
          <a:p>
            <a:pPr>
              <a:buNone/>
            </a:pPr>
            <a:r>
              <a:rPr lang="en-US" sz="3000" dirty="0">
                <a:solidFill>
                  <a:schemeClr val="tx1">
                    <a:lumMod val="65000"/>
                    <a:lumOff val="35000"/>
                  </a:schemeClr>
                </a:solidFill>
                <a:latin typeface="Source Sans Pro" panose="020B0503030403020204" pitchFamily="34" charset="0"/>
              </a:rPr>
              <a:t>	"We Do Business in Accordance With the Federal Fair Housing Law and the Equal Credit Opportunity Act."</a:t>
            </a:r>
            <a:br>
              <a:rPr lang="en-US" sz="3000" dirty="0">
                <a:solidFill>
                  <a:schemeClr val="tx1">
                    <a:lumMod val="65000"/>
                    <a:lumOff val="35000"/>
                  </a:schemeClr>
                </a:solidFill>
                <a:latin typeface="Source Sans Pro" panose="020B0503030403020204" pitchFamily="34" charset="0"/>
              </a:rPr>
            </a:br>
            <a:endParaRPr lang="en-US" sz="3000" dirty="0">
              <a:solidFill>
                <a:schemeClr val="tx1">
                  <a:lumMod val="65000"/>
                  <a:lumOff val="35000"/>
                </a:schemeClr>
              </a:solidFill>
              <a:latin typeface="Source Sans Pro" panose="020B0503030403020204" pitchFamily="34" charset="0"/>
            </a:endParaRPr>
          </a:p>
          <a:p>
            <a:pPr>
              <a:buNone/>
            </a:pPr>
            <a:endParaRPr lang="en-US" sz="3000" dirty="0">
              <a:solidFill>
                <a:schemeClr val="tx1">
                  <a:lumMod val="65000"/>
                  <a:lumOff val="35000"/>
                </a:schemeClr>
              </a:solidFill>
              <a:latin typeface="Source Sans Pro" panose="020B0503030403020204" pitchFamily="34" charset="0"/>
            </a:endParaRPr>
          </a:p>
          <a:p>
            <a:pPr>
              <a:buNone/>
            </a:pPr>
            <a:r>
              <a:rPr lang="en-US" sz="1800" dirty="0">
                <a:solidFill>
                  <a:schemeClr val="tx1">
                    <a:lumMod val="65000"/>
                    <a:lumOff val="35000"/>
                  </a:schemeClr>
                </a:solidFill>
                <a:latin typeface="Source Sans Pro" panose="020B0503030403020204" pitchFamily="34" charset="0"/>
              </a:rPr>
              <a:t>	</a:t>
            </a:r>
            <a:r>
              <a:rPr lang="en-US" sz="2400" dirty="0">
                <a:solidFill>
                  <a:schemeClr val="tx1">
                    <a:lumMod val="65000"/>
                    <a:lumOff val="35000"/>
                  </a:schemeClr>
                </a:solidFill>
                <a:latin typeface="Source Sans Pro" panose="020B0503030403020204" pitchFamily="34" charset="0"/>
              </a:rPr>
              <a:t>This seminar is intended to provide general information and should not be construed as specific legal, insurance or tax advice.  Individual circumstances and current events are critical to sound planning; anyone wishing to act on the seminar material should consult with his or her Financial Advisor.</a:t>
            </a:r>
          </a:p>
          <a:p>
            <a:pPr>
              <a:buNone/>
            </a:pPr>
            <a:endParaRPr lang="en-US" sz="1050" dirty="0">
              <a:solidFill>
                <a:schemeClr val="tx1">
                  <a:lumMod val="65000"/>
                  <a:lumOff val="35000"/>
                </a:schemeClr>
              </a:solidFill>
              <a:latin typeface="Source Sans Pro" panose="020B0503030403020204" pitchFamily="34" charset="0"/>
            </a:endParaRPr>
          </a:p>
          <a:p>
            <a:pPr>
              <a:buNone/>
            </a:pPr>
            <a:r>
              <a:rPr lang="en-US" sz="2400" dirty="0">
                <a:solidFill>
                  <a:schemeClr val="tx1">
                    <a:lumMod val="65000"/>
                    <a:lumOff val="35000"/>
                  </a:schemeClr>
                </a:solidFill>
                <a:latin typeface="Source Sans Pro" panose="020B0503030403020204" pitchFamily="34" charset="0"/>
              </a:rPr>
              <a:t>	Information subject to change without notice. All rights reserved, no part of this seminar may be reproduced or used in any manner whatsoever without written permission from Credit Unions Care Foundation of Virginia.</a:t>
            </a:r>
          </a:p>
          <a:p>
            <a:endParaRPr lang="en-US" dirty="0"/>
          </a:p>
        </p:txBody>
      </p:sp>
      <p:sp>
        <p:nvSpPr>
          <p:cNvPr id="8" name="Rectangle 7">
            <a:extLst>
              <a:ext uri="{FF2B5EF4-FFF2-40B4-BE49-F238E27FC236}">
                <a16:creationId xmlns:a16="http://schemas.microsoft.com/office/drawing/2014/main" id="{055C8A6E-8126-45C8-8E9E-DBF7B258C016}"/>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CBCC1C-07A9-4DC6-9099-869F48C90200}"/>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0" name="Rectangle 9">
            <a:extLst>
              <a:ext uri="{FF2B5EF4-FFF2-40B4-BE49-F238E27FC236}">
                <a16:creationId xmlns:a16="http://schemas.microsoft.com/office/drawing/2014/main" id="{F7A3DFA6-0F37-4F4B-8B07-A8E798EFAE50}"/>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1" name="Rectangle 10">
            <a:extLst>
              <a:ext uri="{FF2B5EF4-FFF2-40B4-BE49-F238E27FC236}">
                <a16:creationId xmlns:a16="http://schemas.microsoft.com/office/drawing/2014/main" id="{0BA63303-03D4-4CF1-A8D6-9C0F1DBD9870}"/>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12" name="Picture 2" descr="L:\PUBLIC\Financial Education\VACUL Fin Ed Committe\Credit Campaign\Smart Credit Check Artwork\Smart_Credit_Logo_1.jpg">
            <a:extLst>
              <a:ext uri="{FF2B5EF4-FFF2-40B4-BE49-F238E27FC236}">
                <a16:creationId xmlns:a16="http://schemas.microsoft.com/office/drawing/2014/main" id="{B384FFD3-AC50-482B-A36F-A068666EEB9A}"/>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600200" y="3412056"/>
            <a:ext cx="5663045" cy="191843"/>
          </a:xfrm>
          <a:prstGeom prst="round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Oval 4"/>
          <p:cNvSpPr/>
          <p:nvPr/>
        </p:nvSpPr>
        <p:spPr bwMode="auto">
          <a:xfrm>
            <a:off x="1474678" y="3044195"/>
            <a:ext cx="827540" cy="827757"/>
          </a:xfrm>
          <a:prstGeom prst="ellips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31">
              <a:defRPr/>
            </a:pPr>
            <a:r>
              <a:rPr lang="en-US" sz="506" dirty="0">
                <a:latin typeface="Lato Light"/>
              </a:rPr>
              <a:t>Equifax</a:t>
            </a:r>
          </a:p>
          <a:p>
            <a:pPr algn="ctr" defTabSz="342931">
              <a:defRPr/>
            </a:pPr>
            <a:r>
              <a:rPr lang="en-US" sz="506" dirty="0">
                <a:latin typeface="Lato Light"/>
              </a:rPr>
              <a:t>Experian</a:t>
            </a:r>
          </a:p>
          <a:p>
            <a:pPr algn="ctr" defTabSz="342931">
              <a:defRPr/>
            </a:pPr>
            <a:r>
              <a:rPr lang="en-US" sz="506" dirty="0">
                <a:latin typeface="Lato Light"/>
              </a:rPr>
              <a:t>Transunion</a:t>
            </a:r>
          </a:p>
        </p:txBody>
      </p:sp>
      <p:grpSp>
        <p:nvGrpSpPr>
          <p:cNvPr id="6" name="Group 5"/>
          <p:cNvGrpSpPr/>
          <p:nvPr/>
        </p:nvGrpSpPr>
        <p:grpSpPr>
          <a:xfrm>
            <a:off x="3683869" y="1265871"/>
            <a:ext cx="1997171" cy="1539661"/>
            <a:chOff x="3777435" y="1790797"/>
            <a:chExt cx="2075505" cy="1600050"/>
          </a:xfrm>
        </p:grpSpPr>
        <p:grpSp>
          <p:nvGrpSpPr>
            <p:cNvPr id="7" name="Group 6"/>
            <p:cNvGrpSpPr/>
            <p:nvPr/>
          </p:nvGrpSpPr>
          <p:grpSpPr>
            <a:xfrm>
              <a:off x="3777435" y="1790797"/>
              <a:ext cx="1600128" cy="1600050"/>
              <a:chOff x="10070537" y="3323510"/>
              <a:chExt cx="4265896" cy="4265690"/>
            </a:xfrm>
          </p:grpSpPr>
          <p:sp>
            <p:nvSpPr>
              <p:cNvPr id="15" name="Freeform 13"/>
              <p:cNvSpPr>
                <a:spLocks noChangeArrowheads="1"/>
              </p:cNvSpPr>
              <p:nvPr/>
            </p:nvSpPr>
            <p:spPr bwMode="auto">
              <a:xfrm>
                <a:off x="10070537" y="3323510"/>
                <a:ext cx="4265896" cy="4265690"/>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chemeClr val="bg2">
                  <a:lumMod val="7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sp>
            <p:nvSpPr>
              <p:cNvPr id="16" name="Freeform 14"/>
              <p:cNvSpPr>
                <a:spLocks noChangeArrowheads="1"/>
              </p:cNvSpPr>
              <p:nvPr/>
            </p:nvSpPr>
            <p:spPr bwMode="auto">
              <a:xfrm>
                <a:off x="10542684" y="3791492"/>
                <a:ext cx="3321600" cy="3321439"/>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rgbClr val="45A94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sp>
            <p:nvSpPr>
              <p:cNvPr id="17" name="Freeform 15"/>
              <p:cNvSpPr>
                <a:spLocks noChangeArrowheads="1"/>
              </p:cNvSpPr>
              <p:nvPr/>
            </p:nvSpPr>
            <p:spPr bwMode="auto">
              <a:xfrm>
                <a:off x="11010691" y="4263617"/>
                <a:ext cx="2381445" cy="2381333"/>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rgbClr val="00336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sp>
            <p:nvSpPr>
              <p:cNvPr id="18" name="Freeform 16"/>
              <p:cNvSpPr>
                <a:spLocks noChangeArrowheads="1"/>
              </p:cNvSpPr>
              <p:nvPr/>
            </p:nvSpPr>
            <p:spPr bwMode="auto">
              <a:xfrm>
                <a:off x="11482839" y="4731602"/>
                <a:ext cx="1441293" cy="1445364"/>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rgbClr val="FFC0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sp>
            <p:nvSpPr>
              <p:cNvPr id="19" name="Freeform 17"/>
              <p:cNvSpPr>
                <a:spLocks noChangeArrowheads="1"/>
              </p:cNvSpPr>
              <p:nvPr/>
            </p:nvSpPr>
            <p:spPr bwMode="auto">
              <a:xfrm>
                <a:off x="11950843" y="5199582"/>
                <a:ext cx="501141" cy="501117"/>
              </a:xfrm>
              <a:custGeom>
                <a:avLst/>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ah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rgbClr val="C000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grpSp>
        <p:grpSp>
          <p:nvGrpSpPr>
            <p:cNvPr id="8" name="Group 7"/>
            <p:cNvGrpSpPr/>
            <p:nvPr/>
          </p:nvGrpSpPr>
          <p:grpSpPr>
            <a:xfrm>
              <a:off x="4547981" y="1958569"/>
              <a:ext cx="1304959" cy="633806"/>
              <a:chOff x="12124791" y="3770786"/>
              <a:chExt cx="3478984" cy="1689710"/>
            </a:xfrm>
          </p:grpSpPr>
          <p:sp>
            <p:nvSpPr>
              <p:cNvPr id="9" name="Freeform 18"/>
              <p:cNvSpPr>
                <a:spLocks noChangeArrowheads="1"/>
              </p:cNvSpPr>
              <p:nvPr/>
            </p:nvSpPr>
            <p:spPr bwMode="auto">
              <a:xfrm>
                <a:off x="12124793" y="4118666"/>
                <a:ext cx="2841169" cy="1341829"/>
              </a:xfrm>
              <a:custGeom>
                <a:avLst/>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ah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sp>
            <p:nvSpPr>
              <p:cNvPr id="10" name="Freeform 19"/>
              <p:cNvSpPr>
                <a:spLocks noChangeArrowheads="1"/>
              </p:cNvSpPr>
              <p:nvPr/>
            </p:nvSpPr>
            <p:spPr bwMode="auto">
              <a:xfrm>
                <a:off x="12124791" y="4255333"/>
                <a:ext cx="2899153" cy="1205163"/>
              </a:xfrm>
              <a:custGeom>
                <a:avLst/>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ah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sp>
            <p:nvSpPr>
              <p:cNvPr id="11" name="Freeform 20"/>
              <p:cNvSpPr>
                <a:spLocks noChangeArrowheads="1"/>
              </p:cNvSpPr>
              <p:nvPr/>
            </p:nvSpPr>
            <p:spPr bwMode="auto">
              <a:xfrm>
                <a:off x="12157926" y="4097957"/>
                <a:ext cx="2841169" cy="1341829"/>
              </a:xfrm>
              <a:custGeom>
                <a:avLst/>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ah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solidFill>
                <a:schemeClr val="bg1">
                  <a:lumMod val="65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sp>
            <p:nvSpPr>
              <p:cNvPr id="12" name="Freeform 21"/>
              <p:cNvSpPr>
                <a:spLocks noChangeArrowheads="1"/>
              </p:cNvSpPr>
              <p:nvPr/>
            </p:nvSpPr>
            <p:spPr bwMode="auto">
              <a:xfrm>
                <a:off x="12157924" y="4234626"/>
                <a:ext cx="2899153" cy="1209302"/>
              </a:xfrm>
              <a:custGeom>
                <a:avLst/>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ah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solidFill>
                <a:schemeClr val="bg1">
                  <a:lumMod val="50000"/>
                </a:schemeClr>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sp>
            <p:nvSpPr>
              <p:cNvPr id="13" name="Freeform 22"/>
              <p:cNvSpPr>
                <a:spLocks noChangeArrowheads="1"/>
              </p:cNvSpPr>
              <p:nvPr/>
            </p:nvSpPr>
            <p:spPr bwMode="auto">
              <a:xfrm>
                <a:off x="14560081" y="3770786"/>
                <a:ext cx="820046" cy="604652"/>
              </a:xfrm>
              <a:custGeom>
                <a:avLst/>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ah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rgbClr val="00336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sp>
            <p:nvSpPr>
              <p:cNvPr id="14" name="Freeform 23"/>
              <p:cNvSpPr>
                <a:spLocks noChangeArrowheads="1"/>
              </p:cNvSpPr>
              <p:nvPr/>
            </p:nvSpPr>
            <p:spPr bwMode="auto">
              <a:xfrm>
                <a:off x="14597357" y="4218063"/>
                <a:ext cx="1006418" cy="401719"/>
              </a:xfrm>
              <a:custGeom>
                <a:avLst/>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ah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rgbClr val="00336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68574" tIns="34287" rIns="68574" bIns="34287" anchor="ctr"/>
              <a:lstStyle/>
              <a:p>
                <a:endParaRPr lang="en-US" sz="506" dirty="0"/>
              </a:p>
            </p:txBody>
          </p:sp>
        </p:grpSp>
      </p:grpSp>
      <p:sp>
        <p:nvSpPr>
          <p:cNvPr id="20" name="TextBox 19"/>
          <p:cNvSpPr txBox="1"/>
          <p:nvPr/>
        </p:nvSpPr>
        <p:spPr>
          <a:xfrm>
            <a:off x="1474678" y="3958815"/>
            <a:ext cx="827540" cy="715581"/>
          </a:xfrm>
          <a:prstGeom prst="rect">
            <a:avLst/>
          </a:prstGeom>
          <a:noFill/>
        </p:spPr>
        <p:txBody>
          <a:bodyPr wrap="square" rtlCol="0">
            <a:spAutoFit/>
          </a:bodyPr>
          <a:lstStyle/>
          <a:p>
            <a:pPr algn="ctr"/>
            <a:r>
              <a:rPr lang="en-US" sz="1350" dirty="0">
                <a:solidFill>
                  <a:srgbClr val="002060"/>
                </a:solidFill>
                <a:latin typeface="Source Sans Pro Black" panose="020B0803030403020204" pitchFamily="34" charset="0"/>
              </a:rPr>
              <a:t>About credit reports</a:t>
            </a:r>
          </a:p>
        </p:txBody>
      </p:sp>
      <p:sp>
        <p:nvSpPr>
          <p:cNvPr id="21" name="Oval 20"/>
          <p:cNvSpPr/>
          <p:nvPr/>
        </p:nvSpPr>
        <p:spPr bwMode="auto">
          <a:xfrm>
            <a:off x="3200256" y="3048785"/>
            <a:ext cx="822953" cy="823167"/>
          </a:xfrm>
          <a:prstGeom prst="ellips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31">
              <a:defRPr/>
            </a:pPr>
            <a:endParaRPr lang="en-US" sz="506" dirty="0">
              <a:latin typeface="Lato Light"/>
            </a:endParaRPr>
          </a:p>
        </p:txBody>
      </p:sp>
      <p:sp>
        <p:nvSpPr>
          <p:cNvPr id="22" name="Oval 21"/>
          <p:cNvSpPr/>
          <p:nvPr/>
        </p:nvSpPr>
        <p:spPr bwMode="auto">
          <a:xfrm>
            <a:off x="4835204" y="3041008"/>
            <a:ext cx="822953" cy="823167"/>
          </a:xfrm>
          <a:prstGeom prst="ellips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31">
              <a:defRPr/>
            </a:pPr>
            <a:endParaRPr lang="en-US" sz="506" dirty="0">
              <a:latin typeface="Lato Light"/>
            </a:endParaRPr>
          </a:p>
        </p:txBody>
      </p:sp>
      <p:sp>
        <p:nvSpPr>
          <p:cNvPr id="23" name="Oval 22"/>
          <p:cNvSpPr/>
          <p:nvPr/>
        </p:nvSpPr>
        <p:spPr bwMode="auto">
          <a:xfrm>
            <a:off x="6542113" y="3048785"/>
            <a:ext cx="822953" cy="823167"/>
          </a:xfrm>
          <a:prstGeom prst="ellips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31">
              <a:defRPr/>
            </a:pPr>
            <a:endParaRPr lang="en-US" sz="506" dirty="0">
              <a:latin typeface="Lato Light"/>
            </a:endParaRPr>
          </a:p>
        </p:txBody>
      </p:sp>
      <p:sp>
        <p:nvSpPr>
          <p:cNvPr id="24" name="TextBox 23"/>
          <p:cNvSpPr txBox="1"/>
          <p:nvPr/>
        </p:nvSpPr>
        <p:spPr>
          <a:xfrm>
            <a:off x="3076817" y="3962715"/>
            <a:ext cx="1028700" cy="715581"/>
          </a:xfrm>
          <a:prstGeom prst="rect">
            <a:avLst/>
          </a:prstGeom>
          <a:noFill/>
        </p:spPr>
        <p:txBody>
          <a:bodyPr wrap="square" rtlCol="0">
            <a:spAutoFit/>
          </a:bodyPr>
          <a:lstStyle/>
          <a:p>
            <a:pPr algn="ctr"/>
            <a:r>
              <a:rPr lang="en-US" sz="1350" dirty="0">
                <a:solidFill>
                  <a:srgbClr val="002060"/>
                </a:solidFill>
                <a:latin typeface="Source Sans Pro Black" panose="020B0803030403020204" pitchFamily="34" charset="0"/>
              </a:rPr>
              <a:t>How credit score is calculated</a:t>
            </a:r>
          </a:p>
        </p:txBody>
      </p:sp>
      <p:sp>
        <p:nvSpPr>
          <p:cNvPr id="25" name="TextBox 24"/>
          <p:cNvSpPr txBox="1"/>
          <p:nvPr/>
        </p:nvSpPr>
        <p:spPr>
          <a:xfrm>
            <a:off x="4550986" y="3977445"/>
            <a:ext cx="1345238" cy="715581"/>
          </a:xfrm>
          <a:prstGeom prst="rect">
            <a:avLst/>
          </a:prstGeom>
          <a:noFill/>
        </p:spPr>
        <p:txBody>
          <a:bodyPr wrap="square" rtlCol="0">
            <a:spAutoFit/>
          </a:bodyPr>
          <a:lstStyle/>
          <a:p>
            <a:pPr algn="ctr"/>
            <a:r>
              <a:rPr lang="en-US" sz="1350" dirty="0">
                <a:solidFill>
                  <a:srgbClr val="002060"/>
                </a:solidFill>
                <a:latin typeface="Source Sans Pro Black" panose="020B0803030403020204" pitchFamily="34" charset="0"/>
              </a:rPr>
              <a:t>Ways to improve/build your credit</a:t>
            </a:r>
          </a:p>
        </p:txBody>
      </p:sp>
      <p:sp>
        <p:nvSpPr>
          <p:cNvPr id="26" name="TextBox 25"/>
          <p:cNvSpPr txBox="1"/>
          <p:nvPr/>
        </p:nvSpPr>
        <p:spPr>
          <a:xfrm>
            <a:off x="6332688" y="3954794"/>
            <a:ext cx="1345238" cy="715581"/>
          </a:xfrm>
          <a:prstGeom prst="rect">
            <a:avLst/>
          </a:prstGeom>
          <a:noFill/>
        </p:spPr>
        <p:txBody>
          <a:bodyPr wrap="square" rtlCol="0">
            <a:spAutoFit/>
          </a:bodyPr>
          <a:lstStyle/>
          <a:p>
            <a:pPr algn="ctr"/>
            <a:r>
              <a:rPr lang="en-US" sz="1350" dirty="0">
                <a:solidFill>
                  <a:srgbClr val="002060"/>
                </a:solidFill>
                <a:latin typeface="Source Sans Pro Black" panose="020B0803030403020204" pitchFamily="34" charset="0"/>
              </a:rPr>
              <a:t>Precautions to  protect your information</a:t>
            </a:r>
          </a:p>
        </p:txBody>
      </p:sp>
      <p:sp>
        <p:nvSpPr>
          <p:cNvPr id="39" name="Frame 38"/>
          <p:cNvSpPr/>
          <p:nvPr/>
        </p:nvSpPr>
        <p:spPr>
          <a:xfrm>
            <a:off x="1679163" y="3194744"/>
            <a:ext cx="418568" cy="515695"/>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pic>
        <p:nvPicPr>
          <p:cNvPr id="41" name="Picture 40"/>
          <p:cNvPicPr>
            <a:picLocks noChangeAspect="1"/>
          </p:cNvPicPr>
          <p:nvPr/>
        </p:nvPicPr>
        <p:blipFill>
          <a:blip r:embed="rId3"/>
          <a:stretch>
            <a:fillRect/>
          </a:stretch>
        </p:blipFill>
        <p:spPr>
          <a:xfrm>
            <a:off x="3460198" y="3268328"/>
            <a:ext cx="303068" cy="404531"/>
          </a:xfrm>
          <a:prstGeom prst="rect">
            <a:avLst/>
          </a:prstGeom>
        </p:spPr>
      </p:pic>
      <p:sp>
        <p:nvSpPr>
          <p:cNvPr id="45" name="Up Arrow 44"/>
          <p:cNvSpPr/>
          <p:nvPr/>
        </p:nvSpPr>
        <p:spPr>
          <a:xfrm>
            <a:off x="5052137" y="3172496"/>
            <a:ext cx="363474" cy="551976"/>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7" name="Picture 46"/>
          <p:cNvPicPr>
            <a:picLocks noChangeAspect="1"/>
          </p:cNvPicPr>
          <p:nvPr/>
        </p:nvPicPr>
        <p:blipFill>
          <a:blip r:embed="rId4"/>
          <a:stretch>
            <a:fillRect/>
          </a:stretch>
        </p:blipFill>
        <p:spPr>
          <a:xfrm>
            <a:off x="6800851" y="3305907"/>
            <a:ext cx="342752" cy="319765"/>
          </a:xfrm>
          <a:prstGeom prst="rect">
            <a:avLst/>
          </a:prstGeom>
        </p:spPr>
      </p:pic>
      <p:sp>
        <p:nvSpPr>
          <p:cNvPr id="28" name="Title 27">
            <a:extLst>
              <a:ext uri="{FF2B5EF4-FFF2-40B4-BE49-F238E27FC236}">
                <a16:creationId xmlns:a16="http://schemas.microsoft.com/office/drawing/2014/main" id="{896F47B6-2C4A-4348-9ED7-23AADDCADEB0}"/>
              </a:ext>
            </a:extLst>
          </p:cNvPr>
          <p:cNvSpPr>
            <a:spLocks noGrp="1"/>
          </p:cNvSpPr>
          <p:nvPr>
            <p:ph type="title"/>
          </p:nvPr>
        </p:nvSpPr>
        <p:spPr>
          <a:xfrm>
            <a:off x="184426" y="103740"/>
            <a:ext cx="7180640" cy="1048861"/>
          </a:xfrm>
        </p:spPr>
        <p:txBody>
          <a:bodyPr>
            <a:normAutofit/>
          </a:bodyPr>
          <a:lstStyle/>
          <a:p>
            <a:r>
              <a:rPr lang="en-US" sz="3600" dirty="0"/>
              <a:t>Objectives of Presentation</a:t>
            </a:r>
          </a:p>
        </p:txBody>
      </p:sp>
      <p:pic>
        <p:nvPicPr>
          <p:cNvPr id="36" name="Picture 2" descr="L:\PUBLIC\Financial Education\VACUL Fin Ed Committe\Credit Campaign\Smart Credit Check Artwork\Smart_Credit_Logo_1.jpg">
            <a:extLst>
              <a:ext uri="{FF2B5EF4-FFF2-40B4-BE49-F238E27FC236}">
                <a16:creationId xmlns:a16="http://schemas.microsoft.com/office/drawing/2014/main" id="{4C898A94-B95D-43F5-87B0-C8E2CDCD9D58}"/>
              </a:ext>
            </a:extLst>
          </p:cNvPr>
          <p:cNvPicPr>
            <a:picLocks noChangeAspect="1" noChangeArrowheads="1"/>
          </p:cNvPicPr>
          <p:nvPr/>
        </p:nvPicPr>
        <p:blipFill>
          <a:blip r:embed="rId5" cstate="print"/>
          <a:srcRect l="9807" t="3604" r="8349" b="6329"/>
          <a:stretch>
            <a:fillRect/>
          </a:stretch>
        </p:blipFill>
        <p:spPr bwMode="auto">
          <a:xfrm>
            <a:off x="7705340" y="4194335"/>
            <a:ext cx="1298239" cy="85379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1D464D3-BE28-483F-92CA-6585BC9337FA}"/>
              </a:ext>
            </a:extLst>
          </p:cNvPr>
          <p:cNvSpPr>
            <a:spLocks noGrp="1"/>
          </p:cNvSpPr>
          <p:nvPr>
            <p:ph type="title"/>
          </p:nvPr>
        </p:nvSpPr>
        <p:spPr>
          <a:xfrm>
            <a:off x="195514" y="118654"/>
            <a:ext cx="7886700" cy="994172"/>
          </a:xfrm>
        </p:spPr>
        <p:txBody>
          <a:bodyPr>
            <a:normAutofit/>
          </a:bodyPr>
          <a:lstStyle/>
          <a:p>
            <a:r>
              <a:rPr lang="en-US" sz="3600" dirty="0"/>
              <a:t>What is a Credit Report?</a:t>
            </a:r>
          </a:p>
        </p:txBody>
      </p:sp>
      <p:sp>
        <p:nvSpPr>
          <p:cNvPr id="3" name="Content Placeholder 2"/>
          <p:cNvSpPr>
            <a:spLocks noGrp="1"/>
          </p:cNvSpPr>
          <p:nvPr>
            <p:ph idx="1"/>
          </p:nvPr>
        </p:nvSpPr>
        <p:spPr>
          <a:xfrm>
            <a:off x="365712" y="1090742"/>
            <a:ext cx="5997509" cy="3330946"/>
          </a:xfrm>
          <a:noFill/>
          <a:ln>
            <a:solidFill>
              <a:schemeClr val="bg1"/>
            </a:solidFill>
          </a:ln>
        </p:spPr>
        <p:txBody>
          <a:bodyPr>
            <a:normAutofit/>
          </a:bodyPr>
          <a:lstStyle/>
          <a:p>
            <a:pPr marL="0" indent="0">
              <a:buNone/>
            </a:pPr>
            <a:r>
              <a:rPr lang="en-US" sz="2400" dirty="0">
                <a:solidFill>
                  <a:schemeClr val="tx1">
                    <a:lumMod val="50000"/>
                    <a:lumOff val="50000"/>
                  </a:schemeClr>
                </a:solidFill>
                <a:latin typeface="Source Sans Pro Black" panose="020B0803030403020204" pitchFamily="34" charset="0"/>
              </a:rPr>
              <a:t>An ongoing “</a:t>
            </a:r>
            <a:r>
              <a:rPr lang="en-US" sz="2400" i="1" dirty="0">
                <a:solidFill>
                  <a:schemeClr val="tx1">
                    <a:lumMod val="50000"/>
                    <a:lumOff val="50000"/>
                  </a:schemeClr>
                </a:solidFill>
                <a:latin typeface="Source Sans Pro Black" panose="020B0803030403020204" pitchFamily="34" charset="0"/>
              </a:rPr>
              <a:t>report card</a:t>
            </a:r>
            <a:r>
              <a:rPr lang="en-US" sz="2400" dirty="0">
                <a:solidFill>
                  <a:schemeClr val="tx1">
                    <a:lumMod val="50000"/>
                    <a:lumOff val="50000"/>
                  </a:schemeClr>
                </a:solidFill>
                <a:latin typeface="Source Sans Pro Black" panose="020B0803030403020204" pitchFamily="34" charset="0"/>
              </a:rPr>
              <a:t>” of how you have paid your bills</a:t>
            </a:r>
          </a:p>
          <a:p>
            <a:endParaRPr lang="en-US" sz="2400" dirty="0">
              <a:solidFill>
                <a:schemeClr val="tx1">
                  <a:lumMod val="50000"/>
                  <a:lumOff val="50000"/>
                </a:schemeClr>
              </a:solidFill>
              <a:latin typeface="Source Sans Pro Black" panose="020B0803030403020204" pitchFamily="34" charset="0"/>
            </a:endParaRPr>
          </a:p>
          <a:p>
            <a:r>
              <a:rPr lang="en-US" sz="2400" dirty="0">
                <a:solidFill>
                  <a:schemeClr val="tx1">
                    <a:lumMod val="50000"/>
                    <a:lumOff val="50000"/>
                  </a:schemeClr>
                </a:solidFill>
                <a:latin typeface="Source Sans Pro Black" panose="020B0803030403020204" pitchFamily="34" charset="0"/>
              </a:rPr>
              <a:t>www.annualcreditreport.com </a:t>
            </a:r>
          </a:p>
          <a:p>
            <a:pPr lvl="1"/>
            <a:r>
              <a:rPr lang="en-US" sz="2400" dirty="0">
                <a:solidFill>
                  <a:schemeClr val="tx1">
                    <a:lumMod val="50000"/>
                    <a:lumOff val="50000"/>
                  </a:schemeClr>
                </a:solidFill>
                <a:latin typeface="Source Sans Pro" panose="020B0503030403020204" pitchFamily="34" charset="0"/>
              </a:rPr>
              <a:t>DIY credit monitoring</a:t>
            </a:r>
          </a:p>
          <a:p>
            <a:pPr lvl="1"/>
            <a:r>
              <a:rPr lang="en-US" sz="2400" dirty="0">
                <a:solidFill>
                  <a:schemeClr val="tx1">
                    <a:lumMod val="50000"/>
                    <a:lumOff val="50000"/>
                  </a:schemeClr>
                </a:solidFill>
                <a:latin typeface="Source Sans Pro" panose="020B0503030403020204" pitchFamily="34" charset="0"/>
              </a:rPr>
              <a:t>Pull children’s credit report too </a:t>
            </a:r>
          </a:p>
          <a:p>
            <a:r>
              <a:rPr lang="en-US" sz="2400" dirty="0">
                <a:solidFill>
                  <a:schemeClr val="tx1">
                    <a:lumMod val="50000"/>
                    <a:lumOff val="50000"/>
                  </a:schemeClr>
                </a:solidFill>
                <a:latin typeface="Source Sans Pro Black" panose="020B0803030403020204" pitchFamily="34" charset="0"/>
              </a:rPr>
              <a:t>Denied credit?</a:t>
            </a:r>
          </a:p>
          <a:p>
            <a:r>
              <a:rPr lang="en-US" sz="2400" dirty="0">
                <a:solidFill>
                  <a:schemeClr val="tx1">
                    <a:lumMod val="50000"/>
                    <a:lumOff val="50000"/>
                  </a:schemeClr>
                </a:solidFill>
                <a:latin typeface="Source Sans Pro Black" panose="020B0803030403020204" pitchFamily="34" charset="0"/>
              </a:rPr>
              <a:t>Consider opting-out </a:t>
            </a:r>
          </a:p>
          <a:p>
            <a:pPr marL="0" indent="0">
              <a:buNone/>
            </a:pPr>
            <a:endParaRPr lang="en-US" sz="1950" dirty="0">
              <a:latin typeface="Source Sans Pro Black" panose="020B0803030403020204" pitchFamily="34" charset="0"/>
            </a:endParaRP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444" y="2561455"/>
            <a:ext cx="1809092" cy="3586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7551" y="1633686"/>
            <a:ext cx="1910985" cy="54866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3419" y="3129643"/>
            <a:ext cx="1941143" cy="613886"/>
          </a:xfrm>
          <a:prstGeom prst="rect">
            <a:avLst/>
          </a:prstGeom>
        </p:spPr>
      </p:pic>
      <p:sp>
        <p:nvSpPr>
          <p:cNvPr id="13" name="Rectangle 12">
            <a:extLst>
              <a:ext uri="{FF2B5EF4-FFF2-40B4-BE49-F238E27FC236}">
                <a16:creationId xmlns:a16="http://schemas.microsoft.com/office/drawing/2014/main" id="{EB49ABC2-96BA-4D22-82F0-1A60F836E98A}"/>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0773740-9E91-47FB-8058-112A0C8D206A}"/>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6" name="Rectangle 15">
            <a:extLst>
              <a:ext uri="{FF2B5EF4-FFF2-40B4-BE49-F238E27FC236}">
                <a16:creationId xmlns:a16="http://schemas.microsoft.com/office/drawing/2014/main" id="{FF4D231C-E98A-41D6-8EE0-924DF97CF7DE}"/>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7" name="Rectangle 16">
            <a:extLst>
              <a:ext uri="{FF2B5EF4-FFF2-40B4-BE49-F238E27FC236}">
                <a16:creationId xmlns:a16="http://schemas.microsoft.com/office/drawing/2014/main" id="{D50EDE9C-6010-4342-81FE-11F407C1CAA9}"/>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19" name="Picture 2" descr="L:\PUBLIC\Financial Education\VACUL Fin Ed Committe\Credit Campaign\Smart Credit Check Artwork\Smart_Credit_Logo_1.jpg">
            <a:extLst>
              <a:ext uri="{FF2B5EF4-FFF2-40B4-BE49-F238E27FC236}">
                <a16:creationId xmlns:a16="http://schemas.microsoft.com/office/drawing/2014/main" id="{95141347-36F2-4E2F-A78B-1E92E18ED86E}"/>
              </a:ext>
            </a:extLst>
          </p:cNvPr>
          <p:cNvPicPr>
            <a:picLocks noChangeAspect="1" noChangeArrowheads="1"/>
          </p:cNvPicPr>
          <p:nvPr/>
        </p:nvPicPr>
        <p:blipFill>
          <a:blip r:embed="rId6" cstate="print"/>
          <a:srcRect l="9807" t="3604" r="8349" b="6329"/>
          <a:stretch>
            <a:fillRect/>
          </a:stretch>
        </p:blipFill>
        <p:spPr bwMode="auto">
          <a:xfrm>
            <a:off x="7705340" y="4194335"/>
            <a:ext cx="1298239" cy="85379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57300"/>
            <a:ext cx="6400800" cy="3543300"/>
          </a:xfrm>
          <a:noFill/>
          <a:ln>
            <a:noFill/>
          </a:ln>
        </p:spPr>
        <p:txBody>
          <a:bodyPr>
            <a:normAutofit/>
          </a:bodyPr>
          <a:lstStyle/>
          <a:p>
            <a:endParaRPr lang="en-US" dirty="0">
              <a:latin typeface="Arial" panose="020B0604020202020204" pitchFamily="34" charset="0"/>
            </a:endParaRPr>
          </a:p>
          <a:p>
            <a:pPr lvl="1">
              <a:lnSpc>
                <a:spcPct val="80000"/>
              </a:lnSpc>
            </a:pPr>
            <a:endParaRPr lang="en-US" sz="1950" dirty="0">
              <a:latin typeface="Arial" panose="020B0604020202020204" pitchFamily="34" charset="0"/>
            </a:endParaRPr>
          </a:p>
          <a:p>
            <a:pPr>
              <a:lnSpc>
                <a:spcPct val="80000"/>
              </a:lnSpc>
            </a:pPr>
            <a:endParaRPr lang="en-US" dirty="0">
              <a:latin typeface="Arial" panose="020B0604020202020204" pitchFamily="34" charset="0"/>
            </a:endParaRPr>
          </a:p>
          <a:p>
            <a:pPr lvl="1">
              <a:lnSpc>
                <a:spcPct val="80000"/>
              </a:lnSpc>
            </a:pPr>
            <a:endParaRPr lang="en-US" sz="2025" dirty="0"/>
          </a:p>
          <a:p>
            <a:pPr>
              <a:lnSpc>
                <a:spcPct val="80000"/>
              </a:lnSpc>
            </a:pPr>
            <a:endParaRPr lang="en-US" sz="600" dirty="0"/>
          </a:p>
          <a:p>
            <a:endParaRPr lang="en-US" dirty="0"/>
          </a:p>
        </p:txBody>
      </p:sp>
      <p:sp>
        <p:nvSpPr>
          <p:cNvPr id="8" name="TextBox 7"/>
          <p:cNvSpPr txBox="1"/>
          <p:nvPr/>
        </p:nvSpPr>
        <p:spPr>
          <a:xfrm>
            <a:off x="156576" y="113845"/>
            <a:ext cx="7772400" cy="646331"/>
          </a:xfrm>
          <a:prstGeom prst="rect">
            <a:avLst/>
          </a:prstGeom>
          <a:noFill/>
          <a:ln w="25400">
            <a:noFill/>
          </a:ln>
        </p:spPr>
        <p:txBody>
          <a:bodyPr wrap="square" rtlCol="0">
            <a:spAutoFit/>
          </a:bodyPr>
          <a:lstStyle/>
          <a:p>
            <a:r>
              <a:rPr lang="en-US" sz="3600" b="1" dirty="0">
                <a:solidFill>
                  <a:srgbClr val="1C3463"/>
                </a:solidFill>
                <a:latin typeface="Source Sans Pro Black" panose="020B0803030403020204" pitchFamily="34" charset="0"/>
                <a:cs typeface="Arial" panose="020B0604020202020204" pitchFamily="34" charset="0"/>
              </a:rPr>
              <a:t>What’s In Your Credit Report?</a:t>
            </a:r>
          </a:p>
        </p:txBody>
      </p:sp>
      <p:sp>
        <p:nvSpPr>
          <p:cNvPr id="4" name="Rounded Rectangle 3"/>
          <p:cNvSpPr/>
          <p:nvPr/>
        </p:nvSpPr>
        <p:spPr>
          <a:xfrm>
            <a:off x="1485900" y="1428750"/>
            <a:ext cx="6115050" cy="463151"/>
          </a:xfrm>
          <a:prstGeom prst="round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Source Sans Pro Black" panose="020B0803030403020204" pitchFamily="34" charset="0"/>
              </a:rPr>
              <a:t>Identifying information</a:t>
            </a:r>
          </a:p>
        </p:txBody>
      </p:sp>
      <p:sp>
        <p:nvSpPr>
          <p:cNvPr id="5" name="Rounded Rectangle 4"/>
          <p:cNvSpPr/>
          <p:nvPr/>
        </p:nvSpPr>
        <p:spPr>
          <a:xfrm>
            <a:off x="1484963" y="2062896"/>
            <a:ext cx="6115050" cy="463151"/>
          </a:xfrm>
          <a:prstGeom prst="roundRect">
            <a:avLst/>
          </a:prstGeom>
          <a:solidFill>
            <a:srgbClr val="003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Source Sans Pro Black" panose="020B0803030403020204" pitchFamily="34" charset="0"/>
              </a:rPr>
              <a:t>Creditors and payment history</a:t>
            </a:r>
          </a:p>
        </p:txBody>
      </p:sp>
      <p:sp>
        <p:nvSpPr>
          <p:cNvPr id="6" name="Rounded Rectangle 5"/>
          <p:cNvSpPr/>
          <p:nvPr/>
        </p:nvSpPr>
        <p:spPr>
          <a:xfrm>
            <a:off x="1484963" y="2725703"/>
            <a:ext cx="6115050" cy="463151"/>
          </a:xfrm>
          <a:prstGeom prst="roundRect">
            <a:avLst/>
          </a:prstGeom>
          <a:solidFill>
            <a:srgbClr val="76B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Source Sans Pro Black" panose="020B0803030403020204" pitchFamily="34" charset="0"/>
              </a:rPr>
              <a:t>Bankruptcies and other legal actions</a:t>
            </a:r>
          </a:p>
        </p:txBody>
      </p:sp>
      <p:sp>
        <p:nvSpPr>
          <p:cNvPr id="7" name="Rounded Rectangle 6"/>
          <p:cNvSpPr/>
          <p:nvPr/>
        </p:nvSpPr>
        <p:spPr>
          <a:xfrm>
            <a:off x="1484963" y="3388510"/>
            <a:ext cx="6115050" cy="463151"/>
          </a:xfrm>
          <a:prstGeom prst="round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Source Sans Pro Black" panose="020B0803030403020204" pitchFamily="34" charset="0"/>
              </a:rPr>
              <a:t>Inquiries </a:t>
            </a:r>
          </a:p>
        </p:txBody>
      </p:sp>
      <p:sp>
        <p:nvSpPr>
          <p:cNvPr id="9" name="Rounded Rectangle 8"/>
          <p:cNvSpPr/>
          <p:nvPr/>
        </p:nvSpPr>
        <p:spPr>
          <a:xfrm>
            <a:off x="1490585" y="4027895"/>
            <a:ext cx="6115050" cy="46315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Source Sans Pro Black" panose="020B0803030403020204" pitchFamily="34" charset="0"/>
              </a:rPr>
              <a:t>Employment history</a:t>
            </a:r>
          </a:p>
        </p:txBody>
      </p:sp>
      <p:pic>
        <p:nvPicPr>
          <p:cNvPr id="14" name="Picture 2" descr="L:\PUBLIC\Financial Education\VACUL Fin Ed Committe\Credit Campaign\Smart Credit Check Artwork\Smart_Credit_Logo_1.jpg">
            <a:extLst>
              <a:ext uri="{FF2B5EF4-FFF2-40B4-BE49-F238E27FC236}">
                <a16:creationId xmlns:a16="http://schemas.microsoft.com/office/drawing/2014/main" id="{5B716E52-4051-464F-92EF-AD0B7177DF3D}"/>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spTree>
    <p:extLst>
      <p:ext uri="{BB962C8B-B14F-4D97-AF65-F5344CB8AC3E}">
        <p14:creationId xmlns:p14="http://schemas.microsoft.com/office/powerpoint/2010/main" val="225977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637" y="1184105"/>
            <a:ext cx="6400800" cy="3378994"/>
          </a:xfrm>
          <a:noFill/>
          <a:ln>
            <a:noFill/>
          </a:ln>
        </p:spPr>
        <p:txBody>
          <a:bodyPr>
            <a:normAutofit/>
          </a:bodyPr>
          <a:lstStyle/>
          <a:p>
            <a:r>
              <a:rPr lang="en-US" sz="2800" dirty="0">
                <a:solidFill>
                  <a:schemeClr val="bg1">
                    <a:lumMod val="50000"/>
                  </a:schemeClr>
                </a:solidFill>
                <a:latin typeface="Source Sans Pro Black" panose="020B0803030403020204" pitchFamily="34" charset="0"/>
              </a:rPr>
              <a:t>Positive lines &amp; Delinquent lines: </a:t>
            </a:r>
            <a:br>
              <a:rPr lang="en-US" sz="2800" dirty="0">
                <a:solidFill>
                  <a:schemeClr val="bg1">
                    <a:lumMod val="50000"/>
                  </a:schemeClr>
                </a:solidFill>
                <a:latin typeface="Source Sans Pro Black" panose="020B0803030403020204" pitchFamily="34" charset="0"/>
              </a:rPr>
            </a:br>
            <a:r>
              <a:rPr lang="en-US" sz="2800" dirty="0">
                <a:solidFill>
                  <a:schemeClr val="bg1">
                    <a:lumMod val="50000"/>
                  </a:schemeClr>
                </a:solidFill>
                <a:latin typeface="Source Sans Pro Black" panose="020B0803030403020204" pitchFamily="34" charset="0"/>
              </a:rPr>
              <a:t>7 years</a:t>
            </a:r>
            <a:br>
              <a:rPr lang="en-US" sz="2800" dirty="0">
                <a:solidFill>
                  <a:schemeClr val="bg1">
                    <a:lumMod val="50000"/>
                  </a:schemeClr>
                </a:solidFill>
                <a:latin typeface="Source Sans Pro Black" panose="020B0803030403020204" pitchFamily="34" charset="0"/>
              </a:rPr>
            </a:br>
            <a:endParaRPr lang="en-US" sz="2800" dirty="0">
              <a:solidFill>
                <a:schemeClr val="bg1">
                  <a:lumMod val="50000"/>
                </a:schemeClr>
              </a:solidFill>
              <a:latin typeface="Source Sans Pro Black" panose="020B0803030403020204" pitchFamily="34" charset="0"/>
            </a:endParaRPr>
          </a:p>
          <a:p>
            <a:r>
              <a:rPr lang="en-US" sz="2800" dirty="0">
                <a:solidFill>
                  <a:schemeClr val="bg1">
                    <a:lumMod val="50000"/>
                  </a:schemeClr>
                </a:solidFill>
                <a:latin typeface="Source Sans Pro Black" panose="020B0803030403020204" pitchFamily="34" charset="0"/>
              </a:rPr>
              <a:t>Collections: </a:t>
            </a:r>
            <a:br>
              <a:rPr lang="en-US" sz="2800" dirty="0">
                <a:solidFill>
                  <a:schemeClr val="bg1">
                    <a:lumMod val="50000"/>
                  </a:schemeClr>
                </a:solidFill>
                <a:latin typeface="Source Sans Pro Black" panose="020B0803030403020204" pitchFamily="34" charset="0"/>
              </a:rPr>
            </a:br>
            <a:r>
              <a:rPr lang="en-US" sz="2800" dirty="0">
                <a:solidFill>
                  <a:schemeClr val="bg1">
                    <a:lumMod val="50000"/>
                  </a:schemeClr>
                </a:solidFill>
                <a:latin typeface="Source Sans Pro Black" panose="020B0803030403020204" pitchFamily="34" charset="0"/>
              </a:rPr>
              <a:t>7 years from date of last activity </a:t>
            </a:r>
            <a:br>
              <a:rPr lang="en-US" sz="2800" dirty="0">
                <a:solidFill>
                  <a:schemeClr val="bg1">
                    <a:lumMod val="50000"/>
                  </a:schemeClr>
                </a:solidFill>
                <a:latin typeface="Source Sans Pro Black" panose="020B0803030403020204" pitchFamily="34" charset="0"/>
              </a:rPr>
            </a:br>
            <a:endParaRPr lang="en-US" sz="2800" dirty="0">
              <a:solidFill>
                <a:schemeClr val="bg1">
                  <a:lumMod val="50000"/>
                </a:schemeClr>
              </a:solidFill>
              <a:latin typeface="Source Sans Pro Black" panose="020B0803030403020204" pitchFamily="34" charset="0"/>
            </a:endParaRPr>
          </a:p>
          <a:p>
            <a:r>
              <a:rPr lang="en-US" sz="2800" dirty="0">
                <a:solidFill>
                  <a:schemeClr val="bg1">
                    <a:lumMod val="50000"/>
                  </a:schemeClr>
                </a:solidFill>
                <a:latin typeface="Source Sans Pro Black" panose="020B0803030403020204" pitchFamily="34" charset="0"/>
              </a:rPr>
              <a:t>Bankruptcy: </a:t>
            </a:r>
            <a:br>
              <a:rPr lang="en-US" sz="2800" dirty="0">
                <a:solidFill>
                  <a:schemeClr val="bg1">
                    <a:lumMod val="50000"/>
                  </a:schemeClr>
                </a:solidFill>
                <a:latin typeface="Source Sans Pro Black" panose="020B0803030403020204" pitchFamily="34" charset="0"/>
              </a:rPr>
            </a:br>
            <a:r>
              <a:rPr lang="en-US" sz="2800" dirty="0">
                <a:solidFill>
                  <a:schemeClr val="bg1">
                    <a:lumMod val="50000"/>
                  </a:schemeClr>
                </a:solidFill>
                <a:latin typeface="Source Sans Pro Black" panose="020B0803030403020204" pitchFamily="34" charset="0"/>
              </a:rPr>
              <a:t>7 to 10 years </a:t>
            </a:r>
          </a:p>
          <a:p>
            <a:pPr marL="342900" lvl="1" indent="0">
              <a:lnSpc>
                <a:spcPct val="80000"/>
              </a:lnSpc>
              <a:buNone/>
            </a:pPr>
            <a:endParaRPr lang="en-US" sz="1950" dirty="0">
              <a:latin typeface="Arial" panose="020B0604020202020204" pitchFamily="34" charset="0"/>
            </a:endParaRPr>
          </a:p>
          <a:p>
            <a:pPr>
              <a:lnSpc>
                <a:spcPct val="80000"/>
              </a:lnSpc>
            </a:pPr>
            <a:endParaRPr lang="en-US" dirty="0">
              <a:latin typeface="Arial" panose="020B0604020202020204" pitchFamily="34" charset="0"/>
            </a:endParaRPr>
          </a:p>
          <a:p>
            <a:pPr lvl="1">
              <a:lnSpc>
                <a:spcPct val="80000"/>
              </a:lnSpc>
            </a:pPr>
            <a:endParaRPr lang="en-US" sz="2025" dirty="0"/>
          </a:p>
          <a:p>
            <a:pPr>
              <a:lnSpc>
                <a:spcPct val="80000"/>
              </a:lnSpc>
            </a:pPr>
            <a:endParaRPr lang="en-US" sz="600" dirty="0"/>
          </a:p>
          <a:p>
            <a:endParaRPr lang="en-US" dirty="0"/>
          </a:p>
        </p:txBody>
      </p:sp>
      <p:sp>
        <p:nvSpPr>
          <p:cNvPr id="5" name="Donut 4"/>
          <p:cNvSpPr/>
          <p:nvPr/>
        </p:nvSpPr>
        <p:spPr>
          <a:xfrm>
            <a:off x="6914367" y="1777008"/>
            <a:ext cx="1828800" cy="1760933"/>
          </a:xfrm>
          <a:prstGeom prst="donut">
            <a:avLst>
              <a:gd name="adj" fmla="val 969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6" name="Left-Up Arrow 5"/>
          <p:cNvSpPr/>
          <p:nvPr/>
        </p:nvSpPr>
        <p:spPr>
          <a:xfrm>
            <a:off x="7253352" y="2130652"/>
            <a:ext cx="800100" cy="742950"/>
          </a:xfrm>
          <a:prstGeom prst="leftUpArrow">
            <a:avLst>
              <a:gd name="adj1" fmla="val 13294"/>
              <a:gd name="adj2" fmla="val 15400"/>
              <a:gd name="adj3" fmla="val 25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F981AE8E-0E75-4B32-8B98-5C533CF5FACB}"/>
              </a:ext>
            </a:extLst>
          </p:cNvPr>
          <p:cNvSpPr/>
          <p:nvPr/>
        </p:nvSpPr>
        <p:spPr>
          <a:xfrm>
            <a:off x="237637" y="381424"/>
            <a:ext cx="7308154" cy="646331"/>
          </a:xfrm>
          <a:prstGeom prst="rect">
            <a:avLst/>
          </a:prstGeom>
        </p:spPr>
        <p:txBody>
          <a:bodyPr wrap="square">
            <a:spAutoFit/>
          </a:bodyPr>
          <a:lstStyle/>
          <a:p>
            <a:r>
              <a:rPr lang="en-US" sz="3600" b="1" dirty="0">
                <a:solidFill>
                  <a:srgbClr val="1C3463"/>
                </a:solidFill>
                <a:latin typeface="Source Sans Pro Black" panose="020B0803030403020204" pitchFamily="34" charset="0"/>
                <a:cs typeface="Arial" panose="020B0604020202020204" pitchFamily="34" charset="0"/>
              </a:rPr>
              <a:t>How Long Data is on File?</a:t>
            </a:r>
          </a:p>
        </p:txBody>
      </p:sp>
      <p:sp>
        <p:nvSpPr>
          <p:cNvPr id="12" name="Rectangle 11">
            <a:extLst>
              <a:ext uri="{FF2B5EF4-FFF2-40B4-BE49-F238E27FC236}">
                <a16:creationId xmlns:a16="http://schemas.microsoft.com/office/drawing/2014/main" id="{4D7647C8-0815-4A75-980D-9792864E4D3A}"/>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92F8C2B-AC6B-48C9-AA0A-116539C71EF0}"/>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4" name="Rectangle 13">
            <a:extLst>
              <a:ext uri="{FF2B5EF4-FFF2-40B4-BE49-F238E27FC236}">
                <a16:creationId xmlns:a16="http://schemas.microsoft.com/office/drawing/2014/main" id="{CE30BF51-7ECA-41A1-82B0-A76786355FBD}"/>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5" name="Rectangle 14">
            <a:extLst>
              <a:ext uri="{FF2B5EF4-FFF2-40B4-BE49-F238E27FC236}">
                <a16:creationId xmlns:a16="http://schemas.microsoft.com/office/drawing/2014/main" id="{1B6D0415-3A1F-4E06-BD5B-D54E7F311DE5}"/>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16" name="Picture 2" descr="L:\PUBLIC\Financial Education\VACUL Fin Ed Committe\Credit Campaign\Smart Credit Check Artwork\Smart_Credit_Logo_1.jpg">
            <a:extLst>
              <a:ext uri="{FF2B5EF4-FFF2-40B4-BE49-F238E27FC236}">
                <a16:creationId xmlns:a16="http://schemas.microsoft.com/office/drawing/2014/main" id="{6A8D6396-7631-4D40-83CF-9B9D117375D1}"/>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spTree>
    <p:extLst>
      <p:ext uri="{BB962C8B-B14F-4D97-AF65-F5344CB8AC3E}">
        <p14:creationId xmlns:p14="http://schemas.microsoft.com/office/powerpoint/2010/main" val="160520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008737"/>
            <a:ext cx="8686801" cy="3185598"/>
          </a:xfrm>
          <a:noFill/>
          <a:ln>
            <a:noFill/>
          </a:ln>
        </p:spPr>
        <p:txBody>
          <a:bodyPr>
            <a:normAutofit fontScale="25000" lnSpcReduction="20000"/>
          </a:bodyPr>
          <a:lstStyle/>
          <a:p>
            <a:pPr>
              <a:lnSpc>
                <a:spcPct val="90000"/>
              </a:lnSpc>
              <a:buNone/>
            </a:pPr>
            <a:r>
              <a:rPr lang="en-US" sz="6400" b="1" dirty="0">
                <a:solidFill>
                  <a:schemeClr val="bg1">
                    <a:lumMod val="50000"/>
                  </a:schemeClr>
                </a:solidFill>
                <a:latin typeface="Source Sans Pro Black" panose="020B0803030403020204" pitchFamily="34" charset="0"/>
              </a:rPr>
              <a:t>Reporting Errors</a:t>
            </a:r>
            <a:r>
              <a:rPr lang="en-US" sz="6400" dirty="0">
                <a:solidFill>
                  <a:schemeClr val="bg1">
                    <a:lumMod val="50000"/>
                  </a:schemeClr>
                </a:solidFill>
                <a:latin typeface="Source Sans Pro Black" panose="020B0803030403020204" pitchFamily="34" charset="0"/>
              </a:rPr>
              <a:t>*</a:t>
            </a:r>
          </a:p>
          <a:p>
            <a:pPr>
              <a:lnSpc>
                <a:spcPct val="120000"/>
              </a:lnSpc>
            </a:pPr>
            <a:r>
              <a:rPr lang="en-US" sz="6400" dirty="0">
                <a:solidFill>
                  <a:schemeClr val="bg1">
                    <a:lumMod val="50000"/>
                  </a:schemeClr>
                </a:solidFill>
                <a:latin typeface="Source Sans Pro" panose="020B0503030403020204" pitchFamily="34" charset="0"/>
              </a:rPr>
              <a:t>One in five Americans have errors on one of their credit reports</a:t>
            </a:r>
          </a:p>
          <a:p>
            <a:pPr>
              <a:lnSpc>
                <a:spcPct val="120000"/>
              </a:lnSpc>
            </a:pPr>
            <a:r>
              <a:rPr lang="en-US" sz="6400" dirty="0">
                <a:solidFill>
                  <a:schemeClr val="bg1">
                    <a:lumMod val="50000"/>
                  </a:schemeClr>
                </a:solidFill>
                <a:latin typeface="Source Sans Pro" panose="020B0503030403020204" pitchFamily="34" charset="0"/>
              </a:rPr>
              <a:t>Approximately 1 in 4 had errors that might affect their score</a:t>
            </a:r>
          </a:p>
          <a:p>
            <a:pPr>
              <a:lnSpc>
                <a:spcPct val="120000"/>
              </a:lnSpc>
            </a:pPr>
            <a:r>
              <a:rPr lang="en-US" sz="6400" dirty="0">
                <a:solidFill>
                  <a:schemeClr val="bg1">
                    <a:lumMod val="50000"/>
                  </a:schemeClr>
                </a:solidFill>
                <a:latin typeface="Source Sans Pro" panose="020B0503030403020204" pitchFamily="34" charset="0"/>
              </a:rPr>
              <a:t>Roughly 4 out of 5 consumers who filed a dispute had some modifications made to their report </a:t>
            </a:r>
          </a:p>
          <a:p>
            <a:pPr>
              <a:lnSpc>
                <a:spcPct val="120000"/>
              </a:lnSpc>
            </a:pPr>
            <a:r>
              <a:rPr lang="en-US" sz="6400" dirty="0">
                <a:solidFill>
                  <a:schemeClr val="bg1">
                    <a:lumMod val="50000"/>
                  </a:schemeClr>
                </a:solidFill>
                <a:latin typeface="Source Sans Pro" panose="020B0503030403020204" pitchFamily="34" charset="0"/>
              </a:rPr>
              <a:t>About 1 in 10 saw a change in their score after modifications  </a:t>
            </a:r>
          </a:p>
          <a:p>
            <a:pPr>
              <a:lnSpc>
                <a:spcPct val="90000"/>
              </a:lnSpc>
              <a:buNone/>
            </a:pPr>
            <a:endParaRPr lang="en-US" sz="6400" b="1" dirty="0">
              <a:solidFill>
                <a:schemeClr val="bg1">
                  <a:lumMod val="50000"/>
                </a:schemeClr>
              </a:solidFill>
              <a:latin typeface="Source Sans Pro Black" panose="020B0803030403020204" pitchFamily="34" charset="0"/>
            </a:endParaRPr>
          </a:p>
          <a:p>
            <a:pPr>
              <a:lnSpc>
                <a:spcPct val="90000"/>
              </a:lnSpc>
              <a:buNone/>
            </a:pPr>
            <a:r>
              <a:rPr lang="en-US" sz="6400" b="1" dirty="0">
                <a:solidFill>
                  <a:schemeClr val="bg1">
                    <a:lumMod val="50000"/>
                  </a:schemeClr>
                </a:solidFill>
                <a:latin typeface="Source Sans Pro Black" panose="020B0803030403020204" pitchFamily="34" charset="0"/>
              </a:rPr>
              <a:t>Fraud and Identity Theft</a:t>
            </a:r>
            <a:r>
              <a:rPr lang="en-US" sz="6400" dirty="0">
                <a:solidFill>
                  <a:schemeClr val="bg1">
                    <a:lumMod val="50000"/>
                  </a:schemeClr>
                </a:solidFill>
                <a:latin typeface="Source Sans Pro Black" panose="020B0803030403020204" pitchFamily="34" charset="0"/>
              </a:rPr>
              <a:t>**</a:t>
            </a:r>
            <a:endParaRPr lang="en-US" sz="6400" b="1" dirty="0">
              <a:solidFill>
                <a:schemeClr val="bg1">
                  <a:lumMod val="50000"/>
                </a:schemeClr>
              </a:solidFill>
              <a:latin typeface="Source Sans Pro Black" panose="020B0803030403020204" pitchFamily="34" charset="0"/>
            </a:endParaRPr>
          </a:p>
          <a:p>
            <a:pPr>
              <a:lnSpc>
                <a:spcPct val="120000"/>
              </a:lnSpc>
            </a:pPr>
            <a:r>
              <a:rPr lang="en-US" sz="6400" dirty="0">
                <a:solidFill>
                  <a:schemeClr val="bg1">
                    <a:lumMod val="50000"/>
                  </a:schemeClr>
                </a:solidFill>
                <a:latin typeface="Source Sans Pro" panose="020B0503030403020204" pitchFamily="34" charset="0"/>
              </a:rPr>
              <a:t>2019:  3.2 million</a:t>
            </a:r>
          </a:p>
          <a:p>
            <a:pPr>
              <a:lnSpc>
                <a:spcPct val="120000"/>
              </a:lnSpc>
            </a:pPr>
            <a:r>
              <a:rPr lang="en-US" sz="6400" dirty="0">
                <a:solidFill>
                  <a:schemeClr val="bg1">
                    <a:lumMod val="50000"/>
                  </a:schemeClr>
                </a:solidFill>
                <a:latin typeface="Source Sans Pro" panose="020B0503030403020204" pitchFamily="34" charset="0"/>
              </a:rPr>
              <a:t>23% Reported a financial loss</a:t>
            </a:r>
          </a:p>
          <a:p>
            <a:pPr lvl="1">
              <a:lnSpc>
                <a:spcPct val="120000"/>
              </a:lnSpc>
            </a:pPr>
            <a:r>
              <a:rPr lang="en-US" sz="6400" dirty="0">
                <a:solidFill>
                  <a:schemeClr val="bg1">
                    <a:lumMod val="50000"/>
                  </a:schemeClr>
                </a:solidFill>
                <a:latin typeface="Source Sans Pro" panose="020B0503030403020204" pitchFamily="34" charset="0"/>
              </a:rPr>
              <a:t>Median loss of $320</a:t>
            </a:r>
            <a:br>
              <a:rPr lang="en-US" sz="6400" dirty="0">
                <a:solidFill>
                  <a:schemeClr val="bg1">
                    <a:lumMod val="50000"/>
                  </a:schemeClr>
                </a:solidFill>
                <a:latin typeface="Source Sans Pro" panose="020B0503030403020204" pitchFamily="34" charset="0"/>
              </a:rPr>
            </a:br>
            <a:endParaRPr lang="en-US" sz="6400" dirty="0">
              <a:solidFill>
                <a:schemeClr val="bg1">
                  <a:lumMod val="50000"/>
                </a:schemeClr>
              </a:solidFill>
              <a:latin typeface="Source Sans Pro" panose="020B0503030403020204" pitchFamily="34" charset="0"/>
            </a:endParaRPr>
          </a:p>
          <a:p>
            <a:pPr>
              <a:lnSpc>
                <a:spcPct val="80000"/>
              </a:lnSpc>
              <a:buNone/>
            </a:pPr>
            <a:r>
              <a:rPr lang="en-US" sz="4400" i="1" dirty="0">
                <a:solidFill>
                  <a:schemeClr val="bg1">
                    <a:lumMod val="50000"/>
                  </a:schemeClr>
                </a:solidFill>
                <a:latin typeface="Source Sans Pro" panose="020B0503030403020204" pitchFamily="34" charset="0"/>
              </a:rPr>
              <a:t>*Source:  Federal Trade Commission  Study 2004-2013 . **Source: 2019 Javelin Strategy &amp; Research, Identity Fraud Study</a:t>
            </a:r>
          </a:p>
          <a:p>
            <a:pPr>
              <a:lnSpc>
                <a:spcPct val="80000"/>
              </a:lnSpc>
              <a:buNone/>
            </a:pPr>
            <a:endParaRPr lang="en-US" dirty="0"/>
          </a:p>
        </p:txBody>
      </p:sp>
      <p:sp>
        <p:nvSpPr>
          <p:cNvPr id="8" name="TextBox 7"/>
          <p:cNvSpPr txBox="1"/>
          <p:nvPr/>
        </p:nvSpPr>
        <p:spPr>
          <a:xfrm>
            <a:off x="304800" y="232056"/>
            <a:ext cx="6457950" cy="646331"/>
          </a:xfrm>
          <a:prstGeom prst="rect">
            <a:avLst/>
          </a:prstGeom>
          <a:noFill/>
          <a:ln w="25400">
            <a:noFill/>
          </a:ln>
        </p:spPr>
        <p:txBody>
          <a:bodyPr wrap="square" rtlCol="0">
            <a:spAutoFit/>
          </a:bodyPr>
          <a:lstStyle/>
          <a:p>
            <a:r>
              <a:rPr lang="en-US" sz="3600" dirty="0">
                <a:solidFill>
                  <a:srgbClr val="1C3463"/>
                </a:solidFill>
                <a:latin typeface="Source Sans Pro Black" panose="020B0803030403020204" pitchFamily="34" charset="0"/>
                <a:cs typeface="Arial" panose="020B0604020202020204" pitchFamily="34" charset="0"/>
              </a:rPr>
              <a:t>Why You Should Check</a:t>
            </a:r>
            <a:endParaRPr lang="en-US" sz="3600" b="1" dirty="0">
              <a:solidFill>
                <a:srgbClr val="1C3463"/>
              </a:solidFill>
              <a:latin typeface="Source Sans Pro Black" panose="020B0803030403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5B6C696-EE93-4DF3-8851-9C5BDB3B27D3}"/>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426ECA-6F9F-48DF-AEB1-CF240AF80B0B}"/>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1" name="Rectangle 10">
            <a:extLst>
              <a:ext uri="{FF2B5EF4-FFF2-40B4-BE49-F238E27FC236}">
                <a16:creationId xmlns:a16="http://schemas.microsoft.com/office/drawing/2014/main" id="{9858D92A-2B53-4C3D-92A4-5CF1B4B7418C}"/>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2" name="Rectangle 11">
            <a:extLst>
              <a:ext uri="{FF2B5EF4-FFF2-40B4-BE49-F238E27FC236}">
                <a16:creationId xmlns:a16="http://schemas.microsoft.com/office/drawing/2014/main" id="{B840ED74-6763-46E4-B07A-26D00B6D97BC}"/>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13" name="Picture 2" descr="L:\PUBLIC\Financial Education\VACUL Fin Ed Committe\Credit Campaign\Smart Credit Check Artwork\Smart_Credit_Logo_1.jpg">
            <a:extLst>
              <a:ext uri="{FF2B5EF4-FFF2-40B4-BE49-F238E27FC236}">
                <a16:creationId xmlns:a16="http://schemas.microsoft.com/office/drawing/2014/main" id="{8965F423-676C-47FC-9F83-3219D4B4DE27}"/>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spTree>
    <p:extLst>
      <p:ext uri="{BB962C8B-B14F-4D97-AF65-F5344CB8AC3E}">
        <p14:creationId xmlns:p14="http://schemas.microsoft.com/office/powerpoint/2010/main" val="315206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391E13-BF48-4131-A342-5B41201F4FCE}"/>
              </a:ext>
            </a:extLst>
          </p:cNvPr>
          <p:cNvSpPr>
            <a:spLocks noGrp="1"/>
          </p:cNvSpPr>
          <p:nvPr>
            <p:ph type="title"/>
          </p:nvPr>
        </p:nvSpPr>
        <p:spPr>
          <a:xfrm>
            <a:off x="304800" y="23323"/>
            <a:ext cx="7886700" cy="994172"/>
          </a:xfrm>
        </p:spPr>
        <p:txBody>
          <a:bodyPr>
            <a:normAutofit/>
          </a:bodyPr>
          <a:lstStyle/>
          <a:p>
            <a:r>
              <a:rPr lang="en-US" sz="3600" dirty="0"/>
              <a:t>Disputing Errors</a:t>
            </a:r>
          </a:p>
        </p:txBody>
      </p:sp>
      <p:sp>
        <p:nvSpPr>
          <p:cNvPr id="3" name="Content Placeholder 2"/>
          <p:cNvSpPr>
            <a:spLocks noGrp="1"/>
          </p:cNvSpPr>
          <p:nvPr>
            <p:ph idx="1"/>
          </p:nvPr>
        </p:nvSpPr>
        <p:spPr>
          <a:xfrm>
            <a:off x="468421" y="1165293"/>
            <a:ext cx="7559458" cy="3615713"/>
          </a:xfrm>
          <a:noFill/>
          <a:ln>
            <a:noFill/>
          </a:ln>
        </p:spPr>
        <p:txBody>
          <a:bodyPr>
            <a:normAutofit/>
          </a:bodyPr>
          <a:lstStyle/>
          <a:p>
            <a:pPr>
              <a:buNone/>
            </a:pPr>
            <a:r>
              <a:rPr lang="en-US" dirty="0">
                <a:solidFill>
                  <a:schemeClr val="bg1">
                    <a:lumMod val="50000"/>
                  </a:schemeClr>
                </a:solidFill>
                <a:latin typeface="Source Sans Pro Black" panose="020B0803030403020204" pitchFamily="34" charset="0"/>
              </a:rPr>
              <a:t>Laws protect you from reporting errors:</a:t>
            </a:r>
          </a:p>
          <a:p>
            <a:pPr lvl="1"/>
            <a:r>
              <a:rPr lang="en-US" dirty="0">
                <a:solidFill>
                  <a:schemeClr val="bg1">
                    <a:lumMod val="50000"/>
                  </a:schemeClr>
                </a:solidFill>
                <a:latin typeface="Source Sans Pro" panose="020B0503030403020204" pitchFamily="34" charset="0"/>
              </a:rPr>
              <a:t>File a dispute with the credit bureau</a:t>
            </a:r>
          </a:p>
          <a:p>
            <a:pPr lvl="1"/>
            <a:r>
              <a:rPr lang="en-US" dirty="0">
                <a:solidFill>
                  <a:schemeClr val="bg1">
                    <a:lumMod val="50000"/>
                  </a:schemeClr>
                </a:solidFill>
                <a:latin typeface="Source Sans Pro" panose="020B0503030403020204" pitchFamily="34" charset="0"/>
              </a:rPr>
              <a:t>Bureau has 30 days to investigate, notify you of results, </a:t>
            </a:r>
            <a:br>
              <a:rPr lang="en-US" dirty="0">
                <a:solidFill>
                  <a:schemeClr val="bg1">
                    <a:lumMod val="50000"/>
                  </a:schemeClr>
                </a:solidFill>
                <a:latin typeface="Source Sans Pro" panose="020B0503030403020204" pitchFamily="34" charset="0"/>
              </a:rPr>
            </a:br>
            <a:r>
              <a:rPr lang="en-US" dirty="0">
                <a:solidFill>
                  <a:schemeClr val="bg1">
                    <a:lumMod val="50000"/>
                  </a:schemeClr>
                </a:solidFill>
                <a:latin typeface="Source Sans Pro" panose="020B0503030403020204" pitchFamily="34" charset="0"/>
              </a:rPr>
              <a:t>and delete inaccurate information</a:t>
            </a:r>
          </a:p>
          <a:p>
            <a:pPr lvl="1"/>
            <a:r>
              <a:rPr lang="en-US" dirty="0">
                <a:solidFill>
                  <a:schemeClr val="bg1">
                    <a:lumMod val="50000"/>
                  </a:schemeClr>
                </a:solidFill>
                <a:latin typeface="Source Sans Pro" panose="020B0503030403020204" pitchFamily="34" charset="0"/>
              </a:rPr>
              <a:t>Keep all records and notes</a:t>
            </a:r>
          </a:p>
          <a:p>
            <a:pPr lvl="1"/>
            <a:r>
              <a:rPr lang="en-US" dirty="0">
                <a:solidFill>
                  <a:schemeClr val="bg1">
                    <a:lumMod val="50000"/>
                  </a:schemeClr>
                </a:solidFill>
                <a:latin typeface="Source Sans Pro" panose="020B0503030403020204" pitchFamily="34" charset="0"/>
              </a:rPr>
              <a:t>Send documents registered mail</a:t>
            </a:r>
          </a:p>
          <a:p>
            <a:pPr lvl="1"/>
            <a:r>
              <a:rPr lang="en-US" dirty="0">
                <a:solidFill>
                  <a:schemeClr val="bg1">
                    <a:lumMod val="50000"/>
                  </a:schemeClr>
                </a:solidFill>
                <a:latin typeface="Source Sans Pro" panose="020B0503030403020204" pitchFamily="34" charset="0"/>
              </a:rPr>
              <a:t>Disagree? Write a statement for your file</a:t>
            </a:r>
            <a:br>
              <a:rPr lang="en-US" dirty="0">
                <a:solidFill>
                  <a:schemeClr val="bg1">
                    <a:lumMod val="50000"/>
                  </a:schemeClr>
                </a:solidFill>
                <a:latin typeface="Source Sans Pro Black" panose="020B0803030403020204" pitchFamily="34" charset="0"/>
              </a:rPr>
            </a:br>
            <a:endParaRPr lang="en-US" dirty="0">
              <a:solidFill>
                <a:schemeClr val="bg1">
                  <a:lumMod val="50000"/>
                </a:schemeClr>
              </a:solidFill>
              <a:latin typeface="Source Sans Pro Black" panose="020B0803030403020204" pitchFamily="34" charset="0"/>
            </a:endParaRPr>
          </a:p>
          <a:p>
            <a:pPr>
              <a:buNone/>
            </a:pPr>
            <a:r>
              <a:rPr lang="en-US" dirty="0">
                <a:solidFill>
                  <a:schemeClr val="bg1">
                    <a:lumMod val="50000"/>
                  </a:schemeClr>
                </a:solidFill>
                <a:latin typeface="Source Sans Pro Black" panose="020B0803030403020204" pitchFamily="34" charset="0"/>
              </a:rPr>
              <a:t>Requests for credit status changes:</a:t>
            </a:r>
          </a:p>
          <a:p>
            <a:pPr lvl="1"/>
            <a:r>
              <a:rPr lang="en-US" dirty="0">
                <a:solidFill>
                  <a:schemeClr val="bg1">
                    <a:lumMod val="50000"/>
                  </a:schemeClr>
                </a:solidFill>
                <a:latin typeface="Source Sans Pro" panose="020B0503030403020204" pitchFamily="34" charset="0"/>
              </a:rPr>
              <a:t>Explain circumstance (e.g. payment on a charged off account to ask for a more favorable reporting status) </a:t>
            </a:r>
          </a:p>
          <a:p>
            <a:pPr>
              <a:buNone/>
            </a:pPr>
            <a:endParaRPr lang="en-US" sz="2400" dirty="0">
              <a:latin typeface="+mn-lt"/>
            </a:endParaRPr>
          </a:p>
        </p:txBody>
      </p:sp>
      <p:sp>
        <p:nvSpPr>
          <p:cNvPr id="10" name="Rectangle 9">
            <a:extLst>
              <a:ext uri="{FF2B5EF4-FFF2-40B4-BE49-F238E27FC236}">
                <a16:creationId xmlns:a16="http://schemas.microsoft.com/office/drawing/2014/main" id="{3B06C7CF-4097-4DF1-AA34-33673252C171}"/>
              </a:ext>
            </a:extLst>
          </p:cNvPr>
          <p:cNvSpPr/>
          <p:nvPr/>
        </p:nvSpPr>
        <p:spPr>
          <a:xfrm>
            <a:off x="3974490" y="4771418"/>
            <a:ext cx="1708407" cy="243840"/>
          </a:xfrm>
          <a:prstGeom prst="rect">
            <a:avLst/>
          </a:prstGeom>
          <a:solidFill>
            <a:srgbClr val="46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9804C9-D16E-4B42-AAE1-A709C4F11605}"/>
              </a:ext>
            </a:extLst>
          </p:cNvPr>
          <p:cNvSpPr/>
          <p:nvPr/>
        </p:nvSpPr>
        <p:spPr>
          <a:xfrm>
            <a:off x="5839915" y="4777423"/>
            <a:ext cx="1708407" cy="2438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12" name="Rectangle 11">
            <a:extLst>
              <a:ext uri="{FF2B5EF4-FFF2-40B4-BE49-F238E27FC236}">
                <a16:creationId xmlns:a16="http://schemas.microsoft.com/office/drawing/2014/main" id="{ACC6AB04-3E93-4AE2-8227-8455868CAFAE}"/>
              </a:ext>
            </a:extLst>
          </p:cNvPr>
          <p:cNvSpPr/>
          <p:nvPr/>
        </p:nvSpPr>
        <p:spPr>
          <a:xfrm>
            <a:off x="2109065" y="4771418"/>
            <a:ext cx="1708407" cy="243840"/>
          </a:xfrm>
          <a:prstGeom prst="rect">
            <a:avLst/>
          </a:prstGeom>
          <a:solidFill>
            <a:srgbClr val="45A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A942"/>
              </a:solidFill>
            </a:endParaRPr>
          </a:p>
        </p:txBody>
      </p:sp>
      <p:sp>
        <p:nvSpPr>
          <p:cNvPr id="13" name="Rectangle 12">
            <a:extLst>
              <a:ext uri="{FF2B5EF4-FFF2-40B4-BE49-F238E27FC236}">
                <a16:creationId xmlns:a16="http://schemas.microsoft.com/office/drawing/2014/main" id="{2F98F03D-AFCB-4E1E-B926-D22F602D20FA}"/>
              </a:ext>
            </a:extLst>
          </p:cNvPr>
          <p:cNvSpPr/>
          <p:nvPr/>
        </p:nvSpPr>
        <p:spPr>
          <a:xfrm>
            <a:off x="243640" y="4771418"/>
            <a:ext cx="1708407" cy="243840"/>
          </a:xfrm>
          <a:prstGeom prst="rect">
            <a:avLst/>
          </a:prstGeom>
          <a:solidFill>
            <a:srgbClr val="1C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CE99"/>
              </a:solidFill>
            </a:endParaRPr>
          </a:p>
        </p:txBody>
      </p:sp>
      <p:pic>
        <p:nvPicPr>
          <p:cNvPr id="14" name="Picture 2" descr="L:\PUBLIC\Financial Education\VACUL Fin Ed Committe\Credit Campaign\Smart Credit Check Artwork\Smart_Credit_Logo_1.jpg">
            <a:extLst>
              <a:ext uri="{FF2B5EF4-FFF2-40B4-BE49-F238E27FC236}">
                <a16:creationId xmlns:a16="http://schemas.microsoft.com/office/drawing/2014/main" id="{2C94ADE9-EF36-4544-BA3E-B4C2F4455343}"/>
              </a:ext>
            </a:extLst>
          </p:cNvPr>
          <p:cNvPicPr>
            <a:picLocks noChangeAspect="1" noChangeArrowheads="1"/>
          </p:cNvPicPr>
          <p:nvPr/>
        </p:nvPicPr>
        <p:blipFill>
          <a:blip r:embed="rId3" cstate="print"/>
          <a:srcRect l="9807" t="3604" r="8349" b="6329"/>
          <a:stretch>
            <a:fillRect/>
          </a:stretch>
        </p:blipFill>
        <p:spPr bwMode="auto">
          <a:xfrm>
            <a:off x="7705340" y="4194335"/>
            <a:ext cx="1298239" cy="85379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075" y="1519736"/>
            <a:ext cx="4473032" cy="306689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 b="-81302"/>
          <a:stretch/>
        </p:blipFill>
        <p:spPr>
          <a:xfrm rot="17076092">
            <a:off x="4335917" y="1541239"/>
            <a:ext cx="487497" cy="4274423"/>
          </a:xfrm>
          <a:prstGeom prst="rect">
            <a:avLst/>
          </a:prstGeom>
        </p:spPr>
      </p:pic>
      <p:sp>
        <p:nvSpPr>
          <p:cNvPr id="9" name="Title 1"/>
          <p:cNvSpPr txBox="1">
            <a:spLocks/>
          </p:cNvSpPr>
          <p:nvPr/>
        </p:nvSpPr>
        <p:spPr>
          <a:xfrm>
            <a:off x="198935" y="204617"/>
            <a:ext cx="8275529" cy="971550"/>
          </a:xfrm>
          <a:prstGeom prst="round2SameRect">
            <a:avLst>
              <a:gd name="adj1" fmla="val 0"/>
              <a:gd name="adj2" fmla="val 0"/>
            </a:avLst>
          </a:prstGeom>
          <a:ln w="25400">
            <a:noFill/>
          </a:ln>
        </p:spPr>
        <p:txBody>
          <a:bodyPr vert="horz" lIns="68580" tIns="34290" rIns="68580" bIns="34290" rtlCol="0" anchor="ctr">
            <a:noAutofit/>
          </a:bodyPr>
          <a:lstStyle>
            <a:lvl1pPr algn="l" defTabSz="914400" rtl="0" eaLnBrk="1" latinLnBrk="0" hangingPunct="1">
              <a:spcBef>
                <a:spcPct val="0"/>
              </a:spcBef>
              <a:buNone/>
              <a:defRPr sz="3500" b="1" kern="1200">
                <a:solidFill>
                  <a:srgbClr val="7EC234"/>
                </a:solidFill>
                <a:latin typeface="Georgia" pitchFamily="18" charset="0"/>
                <a:ea typeface="Batang" pitchFamily="18" charset="-127"/>
                <a:cs typeface="Arial" pitchFamily="34" charset="0"/>
              </a:defRPr>
            </a:lvl1pPr>
          </a:lstStyle>
          <a:p>
            <a:r>
              <a:rPr lang="en-US" sz="3600" dirty="0">
                <a:solidFill>
                  <a:srgbClr val="1C3463"/>
                </a:solidFill>
                <a:latin typeface="Source Sans Pro Black" panose="020B0803030403020204" pitchFamily="34" charset="0"/>
              </a:rPr>
              <a:t>How Do You Know if You have </a:t>
            </a:r>
          </a:p>
          <a:p>
            <a:r>
              <a:rPr lang="en-US" sz="3600" dirty="0">
                <a:solidFill>
                  <a:srgbClr val="1C3463"/>
                </a:solidFill>
                <a:latin typeface="Source Sans Pro Black" panose="020B0803030403020204" pitchFamily="34" charset="0"/>
              </a:rPr>
              <a:t>Good Credit?</a:t>
            </a:r>
          </a:p>
        </p:txBody>
      </p:sp>
      <p:sp>
        <p:nvSpPr>
          <p:cNvPr id="2" name="TextBox 1"/>
          <p:cNvSpPr txBox="1"/>
          <p:nvPr/>
        </p:nvSpPr>
        <p:spPr>
          <a:xfrm>
            <a:off x="5790267" y="3340075"/>
            <a:ext cx="971550" cy="507831"/>
          </a:xfrm>
          <a:prstGeom prst="rect">
            <a:avLst/>
          </a:prstGeom>
          <a:noFill/>
        </p:spPr>
        <p:txBody>
          <a:bodyPr wrap="square" rtlCol="0">
            <a:spAutoFit/>
          </a:bodyPr>
          <a:lstStyle/>
          <a:p>
            <a:pPr algn="ctr"/>
            <a:r>
              <a:rPr lang="en-US" sz="2700" b="1" dirty="0">
                <a:latin typeface="Arial" panose="020B0604020202020204" pitchFamily="34" charset="0"/>
                <a:cs typeface="Arial" panose="020B0604020202020204" pitchFamily="34" charset="0"/>
              </a:rPr>
              <a:t>850</a:t>
            </a:r>
          </a:p>
        </p:txBody>
      </p:sp>
      <p:sp>
        <p:nvSpPr>
          <p:cNvPr id="6" name="TextBox 5"/>
          <p:cNvSpPr txBox="1"/>
          <p:nvPr/>
        </p:nvSpPr>
        <p:spPr>
          <a:xfrm>
            <a:off x="2393600" y="3340075"/>
            <a:ext cx="971550" cy="507831"/>
          </a:xfrm>
          <a:prstGeom prst="rect">
            <a:avLst/>
          </a:prstGeom>
          <a:noFill/>
        </p:spPr>
        <p:txBody>
          <a:bodyPr wrap="square" rtlCol="0">
            <a:spAutoFit/>
          </a:bodyPr>
          <a:lstStyle/>
          <a:p>
            <a:pPr algn="ctr"/>
            <a:r>
              <a:rPr lang="en-US" sz="2700" b="1" dirty="0">
                <a:latin typeface="Arial" panose="020B0604020202020204" pitchFamily="34" charset="0"/>
                <a:cs typeface="Arial" panose="020B0604020202020204" pitchFamily="34" charset="0"/>
              </a:rPr>
              <a:t>350</a:t>
            </a:r>
          </a:p>
        </p:txBody>
      </p:sp>
      <p:sp>
        <p:nvSpPr>
          <p:cNvPr id="10" name="TextBox 9"/>
          <p:cNvSpPr txBox="1"/>
          <p:nvPr/>
        </p:nvSpPr>
        <p:spPr>
          <a:xfrm>
            <a:off x="3365150" y="1943101"/>
            <a:ext cx="971550" cy="507831"/>
          </a:xfrm>
          <a:prstGeom prst="rect">
            <a:avLst/>
          </a:prstGeom>
          <a:noFill/>
        </p:spPr>
        <p:txBody>
          <a:bodyPr wrap="square" rtlCol="0">
            <a:spAutoFit/>
          </a:bodyPr>
          <a:lstStyle/>
          <a:p>
            <a:pPr algn="ctr"/>
            <a:r>
              <a:rPr lang="en-US" sz="2700" b="1" dirty="0">
                <a:latin typeface="Arial" panose="020B0604020202020204" pitchFamily="34" charset="0"/>
                <a:cs typeface="Arial" panose="020B0604020202020204" pitchFamily="34" charset="0"/>
              </a:rPr>
              <a:t>600</a:t>
            </a:r>
          </a:p>
        </p:txBody>
      </p:sp>
      <p:sp>
        <p:nvSpPr>
          <p:cNvPr id="11" name="TextBox 10"/>
          <p:cNvSpPr txBox="1"/>
          <p:nvPr/>
        </p:nvSpPr>
        <p:spPr>
          <a:xfrm>
            <a:off x="4823414" y="1943101"/>
            <a:ext cx="971550" cy="507831"/>
          </a:xfrm>
          <a:prstGeom prst="rect">
            <a:avLst/>
          </a:prstGeom>
          <a:noFill/>
        </p:spPr>
        <p:txBody>
          <a:bodyPr wrap="square" rtlCol="0">
            <a:spAutoFit/>
          </a:bodyPr>
          <a:lstStyle/>
          <a:p>
            <a:pPr algn="ctr"/>
            <a:r>
              <a:rPr lang="en-US" sz="2700" b="1" dirty="0">
                <a:latin typeface="Arial" panose="020B0604020202020204" pitchFamily="34" charset="0"/>
                <a:cs typeface="Arial" panose="020B0604020202020204" pitchFamily="34" charset="0"/>
              </a:rPr>
              <a:t>700</a:t>
            </a:r>
          </a:p>
        </p:txBody>
      </p:sp>
      <p:pic>
        <p:nvPicPr>
          <p:cNvPr id="16" name="Picture 2" descr="L:\PUBLIC\Financial Education\VACUL Fin Ed Committe\Credit Campaign\Smart Credit Check Artwork\Smart_Credit_Logo_1.jpg">
            <a:extLst>
              <a:ext uri="{FF2B5EF4-FFF2-40B4-BE49-F238E27FC236}">
                <a16:creationId xmlns:a16="http://schemas.microsoft.com/office/drawing/2014/main" id="{856AE149-0679-452E-A283-A5A9F3915A2D}"/>
              </a:ext>
            </a:extLst>
          </p:cNvPr>
          <p:cNvPicPr>
            <a:picLocks noChangeAspect="1" noChangeArrowheads="1"/>
          </p:cNvPicPr>
          <p:nvPr/>
        </p:nvPicPr>
        <p:blipFill>
          <a:blip r:embed="rId5" cstate="print"/>
          <a:srcRect l="9807" t="3604" r="8349" b="6329"/>
          <a:stretch>
            <a:fillRect/>
          </a:stretch>
        </p:blipFill>
        <p:spPr bwMode="auto">
          <a:xfrm>
            <a:off x="7705340" y="4194335"/>
            <a:ext cx="1298239" cy="853798"/>
          </a:xfrm>
          <a:prstGeom prst="rect">
            <a:avLst/>
          </a:prstGeom>
          <a:noFill/>
        </p:spPr>
      </p:pic>
    </p:spTree>
    <p:extLst>
      <p:ext uri="{BB962C8B-B14F-4D97-AF65-F5344CB8AC3E}">
        <p14:creationId xmlns:p14="http://schemas.microsoft.com/office/powerpoint/2010/main" val="172153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8" presetClass="emph" presetSubtype="0" repeatCount="0" accel="50000" decel="50000" fill="hold" nodeType="afterEffect">
                                  <p:stCondLst>
                                    <p:cond delay="1000"/>
                                  </p:stCondLst>
                                  <p:childTnLst>
                                    <p:animRot by="9120000">
                                      <p:cBhvr>
                                        <p:cTn id="13"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7553</TotalTime>
  <Words>8559</Words>
  <Application>Microsoft Office PowerPoint</Application>
  <PresentationFormat>On-screen Show (16:9)</PresentationFormat>
  <Paragraphs>589</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Source Sans Pro Black</vt:lpstr>
      <vt:lpstr>Wingdings</vt:lpstr>
      <vt:lpstr>Calibri Light</vt:lpstr>
      <vt:lpstr>Arial</vt:lpstr>
      <vt:lpstr>Calibri</vt:lpstr>
      <vt:lpstr>Source Sans Pro</vt:lpstr>
      <vt:lpstr>Lato Light</vt:lpstr>
      <vt:lpstr>Source Sans Pro Light</vt:lpstr>
      <vt:lpstr>Office Theme</vt:lpstr>
      <vt:lpstr>PowerPoint Presentation</vt:lpstr>
      <vt:lpstr>PowerPoint Presentation</vt:lpstr>
      <vt:lpstr>Objectives of Presentation</vt:lpstr>
      <vt:lpstr>What is a Credit Report?</vt:lpstr>
      <vt:lpstr>PowerPoint Presentation</vt:lpstr>
      <vt:lpstr>PowerPoint Presentation</vt:lpstr>
      <vt:lpstr>PowerPoint Presentation</vt:lpstr>
      <vt:lpstr>Disputing Errors</vt:lpstr>
      <vt:lpstr>PowerPoint Presentation</vt:lpstr>
      <vt:lpstr>What’s Your Credit Score?</vt:lpstr>
      <vt:lpstr>How is Your Credit Score Calculated?</vt:lpstr>
      <vt:lpstr>Payment  History 35%</vt:lpstr>
      <vt:lpstr>PowerPoint Presentation</vt:lpstr>
      <vt:lpstr>PowerPoint Presentation</vt:lpstr>
      <vt:lpstr>PowerPoint Presentation</vt:lpstr>
      <vt:lpstr>PowerPoint Presentation</vt:lpstr>
      <vt:lpstr>Impact of a Poor Score </vt:lpstr>
      <vt:lpstr> Credit Score Impact  </vt:lpstr>
      <vt:lpstr>Keys to a Strong Credit Score</vt:lpstr>
      <vt:lpstr>Improve your Score</vt:lpstr>
      <vt:lpstr>PowerPoint Presentation</vt:lpstr>
      <vt:lpstr>Protect Your Credit</vt:lpstr>
      <vt:lpstr>Protect Yourself</vt:lpstr>
      <vt:lpstr>Identity Theft Victim?</vt:lpstr>
      <vt:lpstr>We Can Help</vt:lpstr>
      <vt:lpstr>PowerPoint Presentation</vt:lpstr>
      <vt:lpstr>We’re Here for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Kelley Parks</dc:creator>
  <cp:keywords/>
  <dc:description/>
  <cp:lastModifiedBy>nwidell</cp:lastModifiedBy>
  <cp:revision>82</cp:revision>
  <dcterms:created xsi:type="dcterms:W3CDTF">2020-01-22T18:26:45Z</dcterms:created>
  <dcterms:modified xsi:type="dcterms:W3CDTF">2021-04-21T19:19:27Z</dcterms:modified>
  <cp:category/>
</cp:coreProperties>
</file>