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35"/>
  </p:notesMasterIdLst>
  <p:handoutMasterIdLst>
    <p:handoutMasterId r:id="rId36"/>
  </p:handoutMasterIdLst>
  <p:sldIdLst>
    <p:sldId id="256" r:id="rId2"/>
    <p:sldId id="355" r:id="rId3"/>
    <p:sldId id="327" r:id="rId4"/>
    <p:sldId id="320" r:id="rId5"/>
    <p:sldId id="321" r:id="rId6"/>
    <p:sldId id="322" r:id="rId7"/>
    <p:sldId id="298" r:id="rId8"/>
    <p:sldId id="316" r:id="rId9"/>
    <p:sldId id="347" r:id="rId10"/>
    <p:sldId id="313" r:id="rId11"/>
    <p:sldId id="334" r:id="rId12"/>
    <p:sldId id="333" r:id="rId13"/>
    <p:sldId id="337" r:id="rId14"/>
    <p:sldId id="338" r:id="rId15"/>
    <p:sldId id="339" r:id="rId16"/>
    <p:sldId id="340" r:id="rId17"/>
    <p:sldId id="341" r:id="rId18"/>
    <p:sldId id="330" r:id="rId19"/>
    <p:sldId id="273" r:id="rId20"/>
    <p:sldId id="277" r:id="rId21"/>
    <p:sldId id="342" r:id="rId22"/>
    <p:sldId id="278" r:id="rId23"/>
    <p:sldId id="343" r:id="rId24"/>
    <p:sldId id="356" r:id="rId25"/>
    <p:sldId id="359" r:id="rId26"/>
    <p:sldId id="360" r:id="rId27"/>
    <p:sldId id="358" r:id="rId28"/>
    <p:sldId id="286" r:id="rId29"/>
    <p:sldId id="285" r:id="rId30"/>
    <p:sldId id="289" r:id="rId31"/>
    <p:sldId id="288" r:id="rId32"/>
    <p:sldId id="331" r:id="rId33"/>
    <p:sldId id="294" r:id="rId34"/>
  </p:sldIdLst>
  <p:sldSz cx="9144000" cy="6858000" type="screen4x3"/>
  <p:notesSz cx="6858000" cy="9144000"/>
  <p:defaultTextStyle>
    <a:defPPr>
      <a:defRPr lang="en-US"/>
    </a:defPPr>
    <a:lvl1pPr marL="0" algn="l" defTabSz="914301" rtl="0" eaLnBrk="1" latinLnBrk="0" hangingPunct="1">
      <a:defRPr sz="1800" kern="1200">
        <a:solidFill>
          <a:schemeClr val="tx1"/>
        </a:solidFill>
        <a:latin typeface="+mn-lt"/>
        <a:ea typeface="+mn-ea"/>
        <a:cs typeface="+mn-cs"/>
      </a:defRPr>
    </a:lvl1pPr>
    <a:lvl2pPr marL="457150" algn="l" defTabSz="914301" rtl="0" eaLnBrk="1" latinLnBrk="0" hangingPunct="1">
      <a:defRPr sz="1800" kern="1200">
        <a:solidFill>
          <a:schemeClr val="tx1"/>
        </a:solidFill>
        <a:latin typeface="+mn-lt"/>
        <a:ea typeface="+mn-ea"/>
        <a:cs typeface="+mn-cs"/>
      </a:defRPr>
    </a:lvl2pPr>
    <a:lvl3pPr marL="914301" algn="l" defTabSz="914301" rtl="0" eaLnBrk="1" latinLnBrk="0" hangingPunct="1">
      <a:defRPr sz="1800" kern="1200">
        <a:solidFill>
          <a:schemeClr val="tx1"/>
        </a:solidFill>
        <a:latin typeface="+mn-lt"/>
        <a:ea typeface="+mn-ea"/>
        <a:cs typeface="+mn-cs"/>
      </a:defRPr>
    </a:lvl3pPr>
    <a:lvl4pPr marL="1371451" algn="l" defTabSz="914301" rtl="0" eaLnBrk="1" latinLnBrk="0" hangingPunct="1">
      <a:defRPr sz="1800" kern="1200">
        <a:solidFill>
          <a:schemeClr val="tx1"/>
        </a:solidFill>
        <a:latin typeface="+mn-lt"/>
        <a:ea typeface="+mn-ea"/>
        <a:cs typeface="+mn-cs"/>
      </a:defRPr>
    </a:lvl4pPr>
    <a:lvl5pPr marL="1828601" algn="l" defTabSz="914301" rtl="0" eaLnBrk="1" latinLnBrk="0" hangingPunct="1">
      <a:defRPr sz="1800" kern="1200">
        <a:solidFill>
          <a:schemeClr val="tx1"/>
        </a:solidFill>
        <a:latin typeface="+mn-lt"/>
        <a:ea typeface="+mn-ea"/>
        <a:cs typeface="+mn-cs"/>
      </a:defRPr>
    </a:lvl5pPr>
    <a:lvl6pPr marL="2285752" algn="l" defTabSz="914301" rtl="0" eaLnBrk="1" latinLnBrk="0" hangingPunct="1">
      <a:defRPr sz="1800" kern="1200">
        <a:solidFill>
          <a:schemeClr val="tx1"/>
        </a:solidFill>
        <a:latin typeface="+mn-lt"/>
        <a:ea typeface="+mn-ea"/>
        <a:cs typeface="+mn-cs"/>
      </a:defRPr>
    </a:lvl6pPr>
    <a:lvl7pPr marL="2742902" algn="l" defTabSz="914301" rtl="0" eaLnBrk="1" latinLnBrk="0" hangingPunct="1">
      <a:defRPr sz="1800" kern="1200">
        <a:solidFill>
          <a:schemeClr val="tx1"/>
        </a:solidFill>
        <a:latin typeface="+mn-lt"/>
        <a:ea typeface="+mn-ea"/>
        <a:cs typeface="+mn-cs"/>
      </a:defRPr>
    </a:lvl7pPr>
    <a:lvl8pPr marL="3200053" algn="l" defTabSz="914301" rtl="0" eaLnBrk="1" latinLnBrk="0" hangingPunct="1">
      <a:defRPr sz="1800" kern="1200">
        <a:solidFill>
          <a:schemeClr val="tx1"/>
        </a:solidFill>
        <a:latin typeface="+mn-lt"/>
        <a:ea typeface="+mn-ea"/>
        <a:cs typeface="+mn-cs"/>
      </a:defRPr>
    </a:lvl8pPr>
    <a:lvl9pPr marL="3657203" algn="l" defTabSz="914301"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CBF33"/>
    <a:srgbClr val="D8E3F0"/>
    <a:srgbClr val="B4DE86"/>
    <a:srgbClr val="78B931"/>
    <a:srgbClr val="D2DFEE"/>
    <a:srgbClr val="E88518"/>
    <a:srgbClr val="F4EE00"/>
    <a:srgbClr val="993300"/>
    <a:srgbClr val="E580F0"/>
    <a:srgbClr val="F9703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47767" autoAdjust="0"/>
  </p:normalViewPr>
  <p:slideViewPr>
    <p:cSldViewPr>
      <p:cViewPr varScale="1">
        <p:scale>
          <a:sx n="49" d="100"/>
          <a:sy n="49" d="100"/>
        </p:scale>
        <p:origin x="-175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94" d="100"/>
          <a:sy n="94" d="100"/>
        </p:scale>
        <p:origin x="-1770" y="21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0"/>
          <c:y val="2.9255249343832009E-2"/>
          <c:w val="1"/>
          <c:h val="0.97074468085106358"/>
        </c:manualLayout>
      </c:layout>
      <c:pie3DChart>
        <c:varyColors val="1"/>
        <c:ser>
          <c:idx val="0"/>
          <c:order val="0"/>
          <c:tx>
            <c:strRef>
              <c:f>Sheet1!$B$1</c:f>
              <c:strCache>
                <c:ptCount val="1"/>
                <c:pt idx="0">
                  <c:v>Sales</c:v>
                </c:pt>
              </c:strCache>
            </c:strRef>
          </c:tx>
          <c:spPr>
            <a:solidFill>
              <a:schemeClr val="accent5"/>
            </a:solidFill>
          </c:spPr>
          <c:explosion val="24"/>
          <c:dPt>
            <c:idx val="0"/>
            <c:spPr>
              <a:solidFill>
                <a:srgbClr val="FF0000">
                  <a:alpha val="65000"/>
                </a:srgbClr>
              </a:solidFill>
            </c:spPr>
          </c:dPt>
          <c:dPt>
            <c:idx val="1"/>
            <c:spPr>
              <a:solidFill>
                <a:srgbClr val="F97039"/>
              </a:solidFill>
            </c:spPr>
          </c:dPt>
          <c:dPt>
            <c:idx val="2"/>
            <c:spPr>
              <a:solidFill>
                <a:srgbClr val="E580F0"/>
              </a:solidFill>
            </c:spPr>
          </c:dPt>
          <c:dPt>
            <c:idx val="3"/>
            <c:spPr>
              <a:solidFill>
                <a:srgbClr val="03BD3D"/>
              </a:solidFill>
            </c:spPr>
          </c:dPt>
          <c:dPt>
            <c:idx val="4"/>
            <c:spPr>
              <a:solidFill>
                <a:srgbClr val="FFFF00"/>
              </a:solidFill>
            </c:spPr>
          </c:dPt>
          <c:cat>
            <c:numRef>
              <c:f>Sheet1!$A$2:$A$7</c:f>
              <c:numCache>
                <c:formatCode>General</c:formatCode>
                <c:ptCount val="6"/>
              </c:numCache>
            </c:numRef>
          </c:cat>
          <c:val>
            <c:numRef>
              <c:f>Sheet1!$B$2:$B$7</c:f>
              <c:numCache>
                <c:formatCode>General</c:formatCode>
                <c:ptCount val="6"/>
                <c:pt idx="0">
                  <c:v>35</c:v>
                </c:pt>
                <c:pt idx="1">
                  <c:v>30</c:v>
                </c:pt>
                <c:pt idx="2">
                  <c:v>15</c:v>
                </c:pt>
                <c:pt idx="3">
                  <c:v>10</c:v>
                </c:pt>
                <c:pt idx="4">
                  <c:v>10</c:v>
                </c:pt>
              </c:numCache>
            </c:numRef>
          </c:val>
        </c:ser>
      </c:pie3DChart>
    </c:plotArea>
    <c:plotVisOnly val="1"/>
    <c:dispBlanksAs val="zero"/>
  </c:chart>
  <c:txPr>
    <a:bodyPr/>
    <a:lstStyle/>
    <a:p>
      <a:pPr>
        <a:defRPr sz="1800"/>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0.59184</cdr:x>
      <cdr:y>0.2268</cdr:y>
    </cdr:from>
    <cdr:to>
      <cdr:x>1</cdr:x>
      <cdr:y>0.40957</cdr:y>
    </cdr:to>
    <cdr:sp macro="" textlink="">
      <cdr:nvSpPr>
        <cdr:cNvPr id="2" name="TextBox 1"/>
        <cdr:cNvSpPr txBox="1"/>
      </cdr:nvSpPr>
      <cdr:spPr>
        <a:xfrm xmlns:a="http://schemas.openxmlformats.org/drawingml/2006/main">
          <a:off x="4419600" y="1117600"/>
          <a:ext cx="3048000" cy="900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t>Payment history</a:t>
          </a:r>
        </a:p>
        <a:p xmlns:a="http://schemas.openxmlformats.org/drawingml/2006/main">
          <a:r>
            <a:rPr lang="en-US" sz="2400" b="1" dirty="0" smtClean="0"/>
            <a:t>	35%</a:t>
          </a:r>
          <a:endParaRPr lang="en-US" sz="2400" b="1" dirty="0"/>
        </a:p>
      </cdr:txBody>
    </cdr:sp>
  </cdr:relSizeAnchor>
  <cdr:relSizeAnchor xmlns:cdr="http://schemas.openxmlformats.org/drawingml/2006/chartDrawing">
    <cdr:from>
      <cdr:x>0.2449</cdr:x>
      <cdr:y>0.52062</cdr:y>
    </cdr:from>
    <cdr:to>
      <cdr:x>0.70408</cdr:x>
      <cdr:y>0.79897</cdr:y>
    </cdr:to>
    <cdr:sp macro="" textlink="">
      <cdr:nvSpPr>
        <cdr:cNvPr id="5" name="TextBox 4"/>
        <cdr:cNvSpPr txBox="1"/>
      </cdr:nvSpPr>
      <cdr:spPr>
        <a:xfrm xmlns:a="http://schemas.openxmlformats.org/drawingml/2006/main">
          <a:off x="1828800" y="2565400"/>
          <a:ext cx="3429000" cy="1371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smtClean="0"/>
            <a:t>30%</a:t>
          </a:r>
        </a:p>
        <a:p xmlns:a="http://schemas.openxmlformats.org/drawingml/2006/main">
          <a:pPr algn="ctr"/>
          <a:r>
            <a:rPr lang="en-US" sz="2400" b="1" dirty="0" smtClean="0"/>
            <a:t>Amounts owed</a:t>
          </a:r>
          <a:endParaRPr lang="en-US" sz="2400" b="1" dirty="0"/>
        </a:p>
      </cdr:txBody>
    </cdr:sp>
  </cdr:relSizeAnchor>
  <cdr:relSizeAnchor xmlns:cdr="http://schemas.openxmlformats.org/drawingml/2006/chartDrawing">
    <cdr:from>
      <cdr:x>0</cdr:x>
      <cdr:y>0.36598</cdr:y>
    </cdr:from>
    <cdr:to>
      <cdr:x>0.33673</cdr:x>
      <cdr:y>0.50515</cdr:y>
    </cdr:to>
    <cdr:sp macro="" textlink="">
      <cdr:nvSpPr>
        <cdr:cNvPr id="6" name="TextBox 5"/>
        <cdr:cNvSpPr txBox="1"/>
      </cdr:nvSpPr>
      <cdr:spPr>
        <a:xfrm xmlns:a="http://schemas.openxmlformats.org/drawingml/2006/main">
          <a:off x="0" y="1803400"/>
          <a:ext cx="25146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0.02857</cdr:x>
      <cdr:y>0.36111</cdr:y>
    </cdr:from>
    <cdr:to>
      <cdr:x>0.35714</cdr:x>
      <cdr:y>0.56701</cdr:y>
    </cdr:to>
    <cdr:sp macro="" textlink="">
      <cdr:nvSpPr>
        <cdr:cNvPr id="7" name="TextBox 6"/>
        <cdr:cNvSpPr txBox="1"/>
      </cdr:nvSpPr>
      <cdr:spPr>
        <a:xfrm xmlns:a="http://schemas.openxmlformats.org/drawingml/2006/main">
          <a:off x="228600" y="1981200"/>
          <a:ext cx="2628877" cy="11296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Length of credit history    </a:t>
          </a:r>
        </a:p>
        <a:p xmlns:a="http://schemas.openxmlformats.org/drawingml/2006/main">
          <a:r>
            <a:rPr lang="en-US" sz="2000" b="1" dirty="0" smtClean="0"/>
            <a:t> 15%</a:t>
          </a:r>
          <a:endParaRPr lang="en-US" sz="2000" b="1" dirty="0"/>
        </a:p>
      </cdr:txBody>
    </cdr:sp>
  </cdr:relSizeAnchor>
  <cdr:relSizeAnchor xmlns:cdr="http://schemas.openxmlformats.org/drawingml/2006/chartDrawing">
    <cdr:from>
      <cdr:x>0.10204</cdr:x>
      <cdr:y>0.19444</cdr:y>
    </cdr:from>
    <cdr:to>
      <cdr:x>0.37755</cdr:x>
      <cdr:y>0.33505</cdr:y>
    </cdr:to>
    <cdr:sp macro="" textlink="">
      <cdr:nvSpPr>
        <cdr:cNvPr id="8" name="TextBox 7"/>
        <cdr:cNvSpPr txBox="1"/>
      </cdr:nvSpPr>
      <cdr:spPr>
        <a:xfrm xmlns:a="http://schemas.openxmlformats.org/drawingml/2006/main">
          <a:off x="816422" y="1066800"/>
          <a:ext cx="2204356" cy="771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  New Credit</a:t>
          </a:r>
        </a:p>
        <a:p xmlns:a="http://schemas.openxmlformats.org/drawingml/2006/main">
          <a:r>
            <a:rPr lang="en-US" sz="2000" b="1" dirty="0"/>
            <a:t>	</a:t>
          </a:r>
          <a:r>
            <a:rPr lang="en-US" sz="2000" b="1" dirty="0" smtClean="0"/>
            <a:t>   10%</a:t>
          </a:r>
          <a:endParaRPr lang="en-US" sz="2000" b="1" dirty="0"/>
        </a:p>
      </cdr:txBody>
    </cdr:sp>
  </cdr:relSizeAnchor>
  <cdr:relSizeAnchor xmlns:cdr="http://schemas.openxmlformats.org/drawingml/2006/chartDrawing">
    <cdr:from>
      <cdr:x>0.25714</cdr:x>
      <cdr:y>0.11111</cdr:y>
    </cdr:from>
    <cdr:to>
      <cdr:x>0.54082</cdr:x>
      <cdr:y>0.30412</cdr:y>
    </cdr:to>
    <cdr:sp macro="" textlink="">
      <cdr:nvSpPr>
        <cdr:cNvPr id="9" name="TextBox 8"/>
        <cdr:cNvSpPr txBox="1"/>
      </cdr:nvSpPr>
      <cdr:spPr>
        <a:xfrm xmlns:a="http://schemas.openxmlformats.org/drawingml/2006/main">
          <a:off x="2057400" y="609600"/>
          <a:ext cx="2269701" cy="10589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2000" b="1" dirty="0" smtClean="0"/>
            <a:t>    Credit mix          	10%</a:t>
          </a:r>
          <a:endParaRPr lang="en-US" sz="2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117FE4-B88F-4835-8134-63D151CB1920}" type="slidenum">
              <a:rPr lang="en-US" smtClean="0"/>
              <a:pPr/>
              <a:t>‹#›</a:t>
            </a:fld>
            <a:endParaRPr lang="en-US" dirty="0"/>
          </a:p>
        </p:txBody>
      </p:sp>
    </p:spTree>
    <p:extLst>
      <p:ext uri="{BB962C8B-B14F-4D97-AF65-F5344CB8AC3E}">
        <p14:creationId xmlns="" xmlns:p14="http://schemas.microsoft.com/office/powerpoint/2010/main" val="662479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4F6A8-3B69-4E5E-BB71-EF4E5D1C2D8B}" type="datetimeFigureOut">
              <a:rPr lang="en-US" smtClean="0"/>
              <a:pPr/>
              <a:t>9/29/2014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176302-00D4-4091-979E-233E098AFB27}" type="slidenum">
              <a:rPr lang="en-US" smtClean="0"/>
              <a:pPr/>
              <a:t>‹#›</a:t>
            </a:fld>
            <a:endParaRPr lang="en-US" dirty="0"/>
          </a:p>
        </p:txBody>
      </p:sp>
    </p:spTree>
    <p:extLst>
      <p:ext uri="{BB962C8B-B14F-4D97-AF65-F5344CB8AC3E}">
        <p14:creationId xmlns="" xmlns:p14="http://schemas.microsoft.com/office/powerpoint/2010/main" val="2618804826"/>
      </p:ext>
    </p:extLst>
  </p:cSld>
  <p:clrMap bg1="lt1" tx1="dk1" bg2="lt2" tx2="dk2" accent1="accent1" accent2="accent2" accent3="accent3" accent4="accent4" accent5="accent5" accent6="accent6" hlink="hlink" folHlink="folHlink"/>
  <p:hf hdr="0" ftr="0" dt="0"/>
  <p:notesStyle>
    <a:lvl1pPr marL="0" algn="l" defTabSz="914301" rtl="0" eaLnBrk="1" latinLnBrk="0" hangingPunct="1">
      <a:defRPr sz="1200" kern="1200">
        <a:solidFill>
          <a:schemeClr val="tx1"/>
        </a:solidFill>
        <a:latin typeface="+mn-lt"/>
        <a:ea typeface="+mn-ea"/>
        <a:cs typeface="+mn-cs"/>
      </a:defRPr>
    </a:lvl1pPr>
    <a:lvl2pPr marL="457150" algn="l" defTabSz="914301" rtl="0" eaLnBrk="1" latinLnBrk="0" hangingPunct="1">
      <a:defRPr sz="1200" kern="1200">
        <a:solidFill>
          <a:schemeClr val="tx1"/>
        </a:solidFill>
        <a:latin typeface="+mn-lt"/>
        <a:ea typeface="+mn-ea"/>
        <a:cs typeface="+mn-cs"/>
      </a:defRPr>
    </a:lvl2pPr>
    <a:lvl3pPr marL="914301" algn="l" defTabSz="914301" rtl="0" eaLnBrk="1" latinLnBrk="0" hangingPunct="1">
      <a:defRPr sz="1200" kern="1200">
        <a:solidFill>
          <a:schemeClr val="tx1"/>
        </a:solidFill>
        <a:latin typeface="+mn-lt"/>
        <a:ea typeface="+mn-ea"/>
        <a:cs typeface="+mn-cs"/>
      </a:defRPr>
    </a:lvl3pPr>
    <a:lvl4pPr marL="1371451" algn="l" defTabSz="914301" rtl="0" eaLnBrk="1" latinLnBrk="0" hangingPunct="1">
      <a:defRPr sz="1200" kern="1200">
        <a:solidFill>
          <a:schemeClr val="tx1"/>
        </a:solidFill>
        <a:latin typeface="+mn-lt"/>
        <a:ea typeface="+mn-ea"/>
        <a:cs typeface="+mn-cs"/>
      </a:defRPr>
    </a:lvl4pPr>
    <a:lvl5pPr marL="1828601" algn="l" defTabSz="914301" rtl="0" eaLnBrk="1" latinLnBrk="0" hangingPunct="1">
      <a:defRPr sz="1200" kern="1200">
        <a:solidFill>
          <a:schemeClr val="tx1"/>
        </a:solidFill>
        <a:latin typeface="+mn-lt"/>
        <a:ea typeface="+mn-ea"/>
        <a:cs typeface="+mn-cs"/>
      </a:defRPr>
    </a:lvl5pPr>
    <a:lvl6pPr marL="2285752" algn="l" defTabSz="914301" rtl="0" eaLnBrk="1" latinLnBrk="0" hangingPunct="1">
      <a:defRPr sz="1200" kern="1200">
        <a:solidFill>
          <a:schemeClr val="tx1"/>
        </a:solidFill>
        <a:latin typeface="+mn-lt"/>
        <a:ea typeface="+mn-ea"/>
        <a:cs typeface="+mn-cs"/>
      </a:defRPr>
    </a:lvl6pPr>
    <a:lvl7pPr marL="2742902" algn="l" defTabSz="914301" rtl="0" eaLnBrk="1" latinLnBrk="0" hangingPunct="1">
      <a:defRPr sz="1200" kern="1200">
        <a:solidFill>
          <a:schemeClr val="tx1"/>
        </a:solidFill>
        <a:latin typeface="+mn-lt"/>
        <a:ea typeface="+mn-ea"/>
        <a:cs typeface="+mn-cs"/>
      </a:defRPr>
    </a:lvl7pPr>
    <a:lvl8pPr marL="3200053" algn="l" defTabSz="914301" rtl="0" eaLnBrk="1" latinLnBrk="0" hangingPunct="1">
      <a:defRPr sz="1200" kern="1200">
        <a:solidFill>
          <a:schemeClr val="tx1"/>
        </a:solidFill>
        <a:latin typeface="+mn-lt"/>
        <a:ea typeface="+mn-ea"/>
        <a:cs typeface="+mn-cs"/>
      </a:defRPr>
    </a:lvl8pPr>
    <a:lvl9pPr marL="3657203" algn="l" defTabSz="9143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xperian.com/"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transunion.com/" TargetMode="External"/><Relationship Id="rId4" Type="http://schemas.openxmlformats.org/officeDocument/2006/relationships/hyperlink" Target="http://www.equifax.com/hom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09600" y="4343400"/>
            <a:ext cx="5562600" cy="4191000"/>
          </a:xfrm>
        </p:spPr>
        <p:txBody>
          <a:bodyPr>
            <a:normAutofit/>
          </a:bodyPr>
          <a:lstStyle/>
          <a:p>
            <a:r>
              <a:rPr lang="en-US" b="1" dirty="0" smtClean="0">
                <a:latin typeface="Arial" pitchFamily="34" charset="0"/>
              </a:rPr>
              <a:t>WELCOME AND INTRODUCTIONS</a:t>
            </a:r>
          </a:p>
          <a:p>
            <a:r>
              <a:rPr lang="en-US" b="1" dirty="0" smtClean="0">
                <a:solidFill>
                  <a:srgbClr val="FF0000"/>
                </a:solidFill>
                <a:latin typeface="Arial" pitchFamily="34" charset="0"/>
              </a:rPr>
              <a:t>(Optional) Ice Breaker Handout:</a:t>
            </a:r>
            <a:r>
              <a:rPr lang="en-US" b="1" dirty="0" smtClean="0">
                <a:latin typeface="Arial" pitchFamily="34" charset="0"/>
              </a:rPr>
              <a:t> For seminar attendees to complete prior to the start of your presentation. Distribute as attendees are filling up the room. Choose to go over the answers or provide answer sheet.</a:t>
            </a:r>
          </a:p>
          <a:p>
            <a:endParaRPr lang="en-US" b="1" dirty="0" smtClean="0">
              <a:latin typeface="Arial" pitchFamily="34" charset="0"/>
            </a:endParaRPr>
          </a:p>
          <a:p>
            <a:endParaRPr lang="en-US" sz="1200" b="1" dirty="0" smtClean="0">
              <a:latin typeface="Arial" pitchFamily="34" charset="0"/>
            </a:endParaRPr>
          </a:p>
          <a:p>
            <a:r>
              <a:rPr lang="en-US" sz="1200" b="1" dirty="0" smtClean="0">
                <a:latin typeface="Arial" pitchFamily="34" charset="0"/>
              </a:rPr>
              <a:t>Introductions:</a:t>
            </a:r>
            <a:r>
              <a:rPr lang="en-US" sz="1200" dirty="0" smtClean="0">
                <a:latin typeface="Arial" pitchFamily="34" charset="0"/>
              </a:rPr>
              <a:t> By CU rep/speaker</a:t>
            </a:r>
          </a:p>
          <a:p>
            <a:pPr>
              <a:buFontTx/>
              <a:buChar char="•"/>
            </a:pPr>
            <a:r>
              <a:rPr lang="en-US" sz="1200" b="1" dirty="0" smtClean="0">
                <a:latin typeface="Arial" pitchFamily="34" charset="0"/>
              </a:rPr>
              <a:t> Format</a:t>
            </a:r>
            <a:r>
              <a:rPr lang="en-US" sz="1200" dirty="0" smtClean="0">
                <a:latin typeface="Arial" pitchFamily="34" charset="0"/>
              </a:rPr>
              <a:t>: Informal, interactive session.</a:t>
            </a:r>
          </a:p>
          <a:p>
            <a:r>
              <a:rPr lang="en-US" sz="1200" dirty="0" smtClean="0">
                <a:latin typeface="Arial" pitchFamily="34" charset="0"/>
              </a:rPr>
              <a:t>1 1/2</a:t>
            </a:r>
            <a:r>
              <a:rPr lang="en-US" sz="1200" baseline="0" dirty="0" smtClean="0">
                <a:latin typeface="Arial" pitchFamily="34" charset="0"/>
              </a:rPr>
              <a:t> hours long</a:t>
            </a:r>
            <a:endParaRPr lang="en-US" sz="1200" dirty="0" smtClean="0">
              <a:latin typeface="Arial" pitchFamily="34" charset="0"/>
            </a:endParaRPr>
          </a:p>
          <a:p>
            <a:r>
              <a:rPr lang="en-US" sz="1200" dirty="0" smtClean="0">
                <a:latin typeface="Arial" pitchFamily="34" charset="0"/>
              </a:rPr>
              <a:t>One 5-minute break</a:t>
            </a:r>
          </a:p>
          <a:p>
            <a:r>
              <a:rPr lang="en-US" sz="1200" dirty="0" smtClean="0">
                <a:latin typeface="Arial" pitchFamily="34" charset="0"/>
              </a:rPr>
              <a:t>Bathroom</a:t>
            </a:r>
            <a:r>
              <a:rPr lang="en-US" sz="1200" baseline="0" dirty="0" smtClean="0">
                <a:latin typeface="Arial" pitchFamily="34" charset="0"/>
              </a:rPr>
              <a:t> Locations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Cell phones off</a:t>
            </a:r>
          </a:p>
          <a:p>
            <a:r>
              <a:rPr lang="en-US" sz="1200" dirty="0" smtClean="0">
                <a:latin typeface="Arial" pitchFamily="34" charset="0"/>
              </a:rPr>
              <a:t>Activity handouts</a:t>
            </a:r>
          </a:p>
          <a:p>
            <a:r>
              <a:rPr lang="en-US" sz="1200" dirty="0" smtClean="0">
                <a:latin typeface="Arial" pitchFamily="34" charset="0"/>
              </a:rPr>
              <a:t>Class Participation</a:t>
            </a:r>
          </a:p>
          <a:p>
            <a:endParaRPr lang="en-US" sz="1200" b="1" dirty="0" smtClean="0">
              <a:latin typeface="Arial" pitchFamily="34" charset="0"/>
            </a:endParaRPr>
          </a:p>
          <a:p>
            <a:r>
              <a:rPr lang="en-US" sz="1200" b="1" dirty="0" smtClean="0">
                <a:latin typeface="Arial" pitchFamily="34" charset="0"/>
              </a:rPr>
              <a:t>Q&amp;A:</a:t>
            </a:r>
            <a:r>
              <a:rPr lang="en-US" sz="1200" dirty="0" smtClean="0">
                <a:latin typeface="Arial" pitchFamily="34" charset="0"/>
              </a:rPr>
              <a:t> Discussion and participation are a large part of the program. If you have experience or knowledge in some aspect of the training material, please share your ideas with the class.  </a:t>
            </a:r>
          </a:p>
          <a:p>
            <a:endParaRPr lang="en-US" sz="1200" dirty="0" smtClean="0">
              <a:latin typeface="Arial" pitchFamily="34" charset="0"/>
            </a:endParaRPr>
          </a:p>
          <a:p>
            <a:r>
              <a:rPr lang="en-US" sz="1200" dirty="0" smtClean="0">
                <a:latin typeface="Arial" pitchFamily="34" charset="0"/>
              </a:rPr>
              <a:t>One of the best ways to learn is from each other.  You might be aware of some method that has worked well for you or some pitfall to avoid.  Your contribution to the class will make the learning experience that much better.</a:t>
            </a:r>
          </a:p>
          <a:p>
            <a:endParaRPr lang="en-US" sz="1200" b="1"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1</a:t>
            </a:fld>
            <a:endParaRPr lang="en-US" dirty="0"/>
          </a:p>
        </p:txBody>
      </p:sp>
    </p:spTree>
    <p:extLst>
      <p:ext uri="{BB962C8B-B14F-4D97-AF65-F5344CB8AC3E}">
        <p14:creationId xmlns="" xmlns:p14="http://schemas.microsoft.com/office/powerpoint/2010/main" val="452407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Speaker</a:t>
            </a:r>
            <a:r>
              <a:rPr lang="en-US" b="1" baseline="0" dirty="0" smtClean="0"/>
              <a:t> Notes:  Read the list and make a special note that the credit score is not contained on most credit reports.  </a:t>
            </a:r>
          </a:p>
          <a:p>
            <a:endParaRPr lang="en-US" b="1" baseline="0" dirty="0" smtClean="0"/>
          </a:p>
          <a:p>
            <a:r>
              <a:rPr lang="en-US" b="1" baseline="0" dirty="0" smtClean="0"/>
              <a:t>A few companies may provide scores, but they may not be using the Fair Issacs Corporation (FICO) score used by most lenders. There are several different types of scores including Beacon, Vantage, FICA, and independent scoring models used by regional lenders and reporting institutions.  </a:t>
            </a:r>
            <a:endParaRPr lang="en-US" b="1"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10</a:t>
            </a:fld>
            <a:endParaRPr lang="en-US" dirty="0"/>
          </a:p>
        </p:txBody>
      </p:sp>
    </p:spTree>
    <p:extLst>
      <p:ext uri="{BB962C8B-B14F-4D97-AF65-F5344CB8AC3E}">
        <p14:creationId xmlns="" xmlns:p14="http://schemas.microsoft.com/office/powerpoint/2010/main" val="1576554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solidFill>
                  <a:srgbClr val="FF0000"/>
                </a:solidFill>
              </a:rPr>
              <a:t>Handout - SAMPLE CREDIT REPORT</a:t>
            </a:r>
            <a:endParaRPr lang="en-US" dirty="0" smtClean="0">
              <a:solidFill>
                <a:srgbClr val="FF0000"/>
              </a:solidFill>
            </a:endParaRPr>
          </a:p>
          <a:p>
            <a:endParaRPr lang="en-US" dirty="0" smtClean="0"/>
          </a:p>
          <a:p>
            <a:r>
              <a:rPr lang="en-US" dirty="0" smtClean="0"/>
              <a:t>So</a:t>
            </a:r>
            <a:r>
              <a:rPr lang="en-US" baseline="0" dirty="0" smtClean="0"/>
              <a:t> even though a credit report does not have a credit score, it has the key information used to determine a credit score.  Using some of the strategies we discuss later, you can help a member improve their credit report, which could potentially improve their credit score.  </a:t>
            </a:r>
          </a:p>
          <a:p>
            <a:endParaRPr lang="en-US" baseline="0" dirty="0" smtClean="0"/>
          </a:p>
          <a:p>
            <a:r>
              <a:rPr lang="en-US" baseline="0" dirty="0" smtClean="0"/>
              <a:t>But in order to do this you must have an understanding of what a credit report looks like and the information it contains. </a:t>
            </a:r>
          </a:p>
          <a:p>
            <a:endParaRPr lang="en-US" baseline="0" dirty="0" smtClean="0"/>
          </a:p>
          <a:p>
            <a:r>
              <a:rPr lang="en-US" b="1" baseline="0" dirty="0" smtClean="0"/>
              <a:t>Speaker Notes:</a:t>
            </a:r>
          </a:p>
          <a:p>
            <a:r>
              <a:rPr lang="en-US" baseline="0" dirty="0" smtClean="0"/>
              <a:t>Go over example Experian Consumer Credit Report with audience.  </a:t>
            </a:r>
            <a:endParaRPr lang="en-US" dirty="0" smtClean="0"/>
          </a:p>
          <a:p>
            <a:endParaRPr lang="en-US" b="1" dirty="0" smtClean="0"/>
          </a:p>
          <a:p>
            <a:r>
              <a:rPr lang="en-US" b="1" dirty="0" smtClean="0"/>
              <a:t>Section 1</a:t>
            </a:r>
          </a:p>
          <a:p>
            <a:r>
              <a:rPr lang="en-US" dirty="0" smtClean="0"/>
              <a:t>Contains</a:t>
            </a:r>
            <a:r>
              <a:rPr lang="en-US" baseline="0" dirty="0" smtClean="0"/>
              <a:t> the report number which the member will need to contact Experian online by phone or by mail.  </a:t>
            </a:r>
          </a:p>
          <a:p>
            <a:endParaRPr lang="en-US" baseline="0" dirty="0" smtClean="0"/>
          </a:p>
          <a:p>
            <a:r>
              <a:rPr lang="en-US" b="1" baseline="0" dirty="0" smtClean="0"/>
              <a:t>Section 2 </a:t>
            </a:r>
          </a:p>
          <a:p>
            <a:r>
              <a:rPr lang="en-US" baseline="0" dirty="0" smtClean="0"/>
              <a:t>Contains an index to help the member navigate his or her way through the report.  </a:t>
            </a:r>
          </a:p>
          <a:p>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11</a:t>
            </a:fld>
            <a:endParaRPr lang="en-US" dirty="0"/>
          </a:p>
        </p:txBody>
      </p:sp>
    </p:spTree>
    <p:extLst>
      <p:ext uri="{BB962C8B-B14F-4D97-AF65-F5344CB8AC3E}">
        <p14:creationId xmlns="" xmlns:p14="http://schemas.microsoft.com/office/powerpoint/2010/main" val="3520636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Section 3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Potentially Negative Items section lists all accounts that could negatively impact the consumer’s credit score.  </a:t>
            </a:r>
            <a:endParaRPr lang="en-US" dirty="0" smtClean="0"/>
          </a:p>
          <a:p>
            <a:endParaRPr lang="en-US" dirty="0" smtClean="0"/>
          </a:p>
          <a:p>
            <a:r>
              <a:rPr lang="en-US" baseline="0" dirty="0" smtClean="0"/>
              <a:t>Details on each line include: the creditor’s name and address, abbreviated account number, type of account and the terms.  This would also include any bankruptcy lien and judgment information obtained directly from the courts.  </a:t>
            </a:r>
          </a:p>
          <a:p>
            <a:endParaRPr lang="en-US" dirty="0" smtClean="0"/>
          </a:p>
          <a:p>
            <a:r>
              <a:rPr lang="en-US" b="1" dirty="0" smtClean="0"/>
              <a:t>Section 4</a:t>
            </a:r>
          </a:p>
          <a:p>
            <a:r>
              <a:rPr lang="en-US" dirty="0" smtClean="0"/>
              <a:t>Shows the current status of each</a:t>
            </a:r>
            <a:r>
              <a:rPr lang="en-US" baseline="0" dirty="0" smtClean="0"/>
              <a:t> </a:t>
            </a:r>
            <a:r>
              <a:rPr lang="en-US" dirty="0" smtClean="0"/>
              <a:t>account.</a:t>
            </a:r>
          </a:p>
          <a:p>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12</a:t>
            </a:fld>
            <a:endParaRPr lang="en-US" dirty="0"/>
          </a:p>
        </p:txBody>
      </p:sp>
    </p:spTree>
    <p:extLst>
      <p:ext uri="{BB962C8B-B14F-4D97-AF65-F5344CB8AC3E}">
        <p14:creationId xmlns="" xmlns:p14="http://schemas.microsoft.com/office/powerpoint/2010/main" val="3885346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Section 5</a:t>
            </a:r>
          </a:p>
          <a:p>
            <a:r>
              <a:rPr lang="en-US" dirty="0" smtClean="0"/>
              <a:t>After</a:t>
            </a:r>
            <a:r>
              <a:rPr lang="en-US" baseline="0" dirty="0" smtClean="0"/>
              <a:t> the list of Potentially Negative Accounts you will find Accounts in Good Standing or accounts with a positive status.  These are the items that are viewed more favorably by creditors.</a:t>
            </a:r>
          </a:p>
          <a:p>
            <a:endParaRPr lang="en-US" b="1" dirty="0" smtClean="0"/>
          </a:p>
          <a:p>
            <a:r>
              <a:rPr lang="en-US" b="1" dirty="0" smtClean="0"/>
              <a:t>Section 6</a:t>
            </a:r>
          </a:p>
          <a:p>
            <a:r>
              <a:rPr lang="en-US" dirty="0" smtClean="0"/>
              <a:t>Account details such as opening date, type of account and the most recent balance are show.  </a:t>
            </a:r>
          </a:p>
          <a:p>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13</a:t>
            </a:fld>
            <a:endParaRPr lang="en-US" dirty="0"/>
          </a:p>
        </p:txBody>
      </p:sp>
    </p:spTree>
    <p:extLst>
      <p:ext uri="{BB962C8B-B14F-4D97-AF65-F5344CB8AC3E}">
        <p14:creationId xmlns="" xmlns:p14="http://schemas.microsoft.com/office/powerpoint/2010/main" val="1267555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Section 7</a:t>
            </a:r>
            <a:endParaRPr lang="en-US" dirty="0" smtClean="0"/>
          </a:p>
          <a:p>
            <a:r>
              <a:rPr lang="en-US" dirty="0" smtClean="0"/>
              <a:t>This section shows</a:t>
            </a:r>
            <a:r>
              <a:rPr lang="en-US" baseline="0" dirty="0" smtClean="0"/>
              <a:t> you who has made inquiries into the consumers credit file, or who has looked at their credit report. These include inquiries initiated by the consumer such as credit applications, insurance applications, or transfers of an account to a collection agency.  These inquires could potentially impact the consumer’s credit score.  As mentioned earlier, they are referred to as “hard pulls” or “hard hits.”   </a:t>
            </a:r>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14</a:t>
            </a:fld>
            <a:endParaRPr lang="en-US" dirty="0"/>
          </a:p>
        </p:txBody>
      </p:sp>
    </p:spTree>
    <p:extLst>
      <p:ext uri="{BB962C8B-B14F-4D97-AF65-F5344CB8AC3E}">
        <p14:creationId xmlns="" xmlns:p14="http://schemas.microsoft.com/office/powerpoint/2010/main" val="2243143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following section includes requests for the</a:t>
            </a:r>
            <a:r>
              <a:rPr lang="en-US" baseline="0" dirty="0" smtClean="0"/>
              <a:t> consumer’s credit file that they might not have initiated.  </a:t>
            </a:r>
          </a:p>
          <a:p>
            <a:endParaRPr lang="en-US" dirty="0"/>
          </a:p>
          <a:p>
            <a:r>
              <a:rPr lang="en-US" baseline="0" dirty="0" smtClean="0"/>
              <a:t>These requests would include pre-approved credit offers, potential employers, current creditors and a consumer requesting their own report.  </a:t>
            </a:r>
          </a:p>
          <a:p>
            <a:endParaRPr lang="en-US" dirty="0"/>
          </a:p>
          <a:p>
            <a:r>
              <a:rPr lang="en-US" baseline="0" dirty="0" smtClean="0"/>
              <a:t>These types on inquiries do not negatively impact a consumers credit score.  These are the “soft pulls” or “soft hits” we talked about earlier.  </a:t>
            </a:r>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15</a:t>
            </a:fld>
            <a:endParaRPr lang="en-US" dirty="0"/>
          </a:p>
        </p:txBody>
      </p:sp>
    </p:spTree>
    <p:extLst>
      <p:ext uri="{BB962C8B-B14F-4D97-AF65-F5344CB8AC3E}">
        <p14:creationId xmlns="" xmlns:p14="http://schemas.microsoft.com/office/powerpoint/2010/main" val="3580187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01" rtl="0" eaLnBrk="1" fontAlgn="auto" latinLnBrk="0" hangingPunct="1">
              <a:lnSpc>
                <a:spcPct val="100000"/>
              </a:lnSpc>
              <a:spcBef>
                <a:spcPts val="0"/>
              </a:spcBef>
              <a:spcAft>
                <a:spcPts val="0"/>
              </a:spcAft>
              <a:buClrTx/>
              <a:buSzTx/>
              <a:buFontTx/>
              <a:buNone/>
              <a:tabLst/>
              <a:defRPr/>
            </a:pPr>
            <a:r>
              <a:rPr lang="en-US" b="1" dirty="0" smtClean="0"/>
              <a:t>Section 8 &amp; 9</a:t>
            </a:r>
          </a:p>
          <a:p>
            <a:r>
              <a:rPr lang="en-US" dirty="0" smtClean="0"/>
              <a:t>Towards</a:t>
            </a:r>
            <a:r>
              <a:rPr lang="en-US" baseline="0" dirty="0" smtClean="0"/>
              <a:t> the end of the Experian credit report there is a section that contains the consumer’s personal identifying information such as name, social security number, date of birth, address, employers, phone numbers, and co-applicants and spouses.  </a:t>
            </a:r>
          </a:p>
          <a:p>
            <a:endParaRPr lang="en-US" baseline="0" dirty="0" smtClean="0"/>
          </a:p>
          <a:p>
            <a:r>
              <a:rPr lang="en-US" baseline="0" dirty="0" smtClean="0"/>
              <a:t>Be sure the member also reviews this section for accuracy!  Some of the most common reporting errors on a credit bureau are related to personal information:</a:t>
            </a:r>
          </a:p>
          <a:p>
            <a:endParaRPr lang="en-US" baseline="0" dirty="0" smtClean="0"/>
          </a:p>
          <a:p>
            <a:pPr lvl="0">
              <a:buFont typeface="Arial" pitchFamily="34" charset="0"/>
              <a:buChar char="•"/>
            </a:pPr>
            <a:r>
              <a:rPr lang="en-US" sz="1200" kern="1200" dirty="0" smtClean="0">
                <a:solidFill>
                  <a:schemeClr val="tx1"/>
                </a:solidFill>
                <a:latin typeface="+mn-lt"/>
                <a:ea typeface="+mn-ea"/>
                <a:cs typeface="+mn-cs"/>
              </a:rPr>
              <a:t>Misspelled names/incorrect names (especially with Jr./Sr. situations as mentioned earlier) </a:t>
            </a:r>
          </a:p>
          <a:p>
            <a:pPr lvl="0">
              <a:buFont typeface="Arial" pitchFamily="34" charset="0"/>
              <a:buChar char="•"/>
            </a:pPr>
            <a:r>
              <a:rPr lang="en-US" sz="1200" kern="1200" dirty="0" smtClean="0">
                <a:solidFill>
                  <a:schemeClr val="tx1"/>
                </a:solidFill>
                <a:latin typeface="+mn-lt"/>
                <a:ea typeface="+mn-ea"/>
                <a:cs typeface="+mn-cs"/>
              </a:rPr>
              <a:t>Incorrect Social Security numbers </a:t>
            </a:r>
          </a:p>
          <a:p>
            <a:pPr lvl="0">
              <a:buFont typeface="Arial" pitchFamily="34" charset="0"/>
              <a:buChar char="•"/>
            </a:pPr>
            <a:r>
              <a:rPr lang="en-US" sz="1200" kern="1200" dirty="0" smtClean="0">
                <a:solidFill>
                  <a:schemeClr val="tx1"/>
                </a:solidFill>
                <a:latin typeface="+mn-lt"/>
                <a:ea typeface="+mn-ea"/>
                <a:cs typeface="+mn-cs"/>
              </a:rPr>
              <a:t>Inaccurate birth dates </a:t>
            </a:r>
          </a:p>
          <a:p>
            <a:pPr lvl="0">
              <a:buFont typeface="Arial" pitchFamily="34" charset="0"/>
              <a:buChar char="•"/>
            </a:pPr>
            <a:r>
              <a:rPr lang="en-US" sz="1200" kern="1200" dirty="0" smtClean="0">
                <a:solidFill>
                  <a:schemeClr val="tx1"/>
                </a:solidFill>
                <a:latin typeface="+mn-lt"/>
                <a:ea typeface="+mn-ea"/>
                <a:cs typeface="+mn-cs"/>
              </a:rPr>
              <a:t>Inaccurate information about a spouse </a:t>
            </a:r>
          </a:p>
          <a:p>
            <a:pPr lvl="0">
              <a:buFont typeface="Arial" pitchFamily="34" charset="0"/>
              <a:buChar char="•"/>
            </a:pPr>
            <a:r>
              <a:rPr lang="en-US" sz="1200" kern="1200" dirty="0" smtClean="0">
                <a:solidFill>
                  <a:schemeClr val="tx1"/>
                </a:solidFill>
                <a:latin typeface="+mn-lt"/>
                <a:ea typeface="+mn-ea"/>
                <a:cs typeface="+mn-cs"/>
              </a:rPr>
              <a:t>An out-of-date address </a:t>
            </a: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None/>
            </a:pPr>
            <a:r>
              <a:rPr lang="en-US" sz="1200" kern="1200" dirty="0" smtClean="0">
                <a:solidFill>
                  <a:schemeClr val="tx1"/>
                </a:solidFill>
                <a:latin typeface="+mn-lt"/>
                <a:ea typeface="+mn-ea"/>
                <a:cs typeface="+mn-cs"/>
              </a:rPr>
              <a:t>Other common errors</a:t>
            </a:r>
            <a:r>
              <a:rPr lang="en-US" sz="1200" kern="1200" baseline="0" dirty="0" smtClean="0">
                <a:solidFill>
                  <a:schemeClr val="tx1"/>
                </a:solidFill>
                <a:latin typeface="+mn-lt"/>
                <a:ea typeface="+mn-ea"/>
                <a:cs typeface="+mn-cs"/>
              </a:rPr>
              <a:t> include: </a:t>
            </a:r>
          </a:p>
          <a:p>
            <a:pPr lvl="0">
              <a:buFont typeface="Arial" pitchFamily="34" charset="0"/>
              <a:buChar char="•"/>
            </a:pPr>
            <a:r>
              <a:rPr lang="en-US" sz="1200" kern="1200" dirty="0" smtClean="0">
                <a:solidFill>
                  <a:schemeClr val="tx1"/>
                </a:solidFill>
                <a:latin typeface="+mn-lt"/>
                <a:ea typeface="+mn-ea"/>
                <a:cs typeface="+mn-cs"/>
              </a:rPr>
              <a:t>"Closed" accounts listed as "open" </a:t>
            </a:r>
          </a:p>
          <a:p>
            <a:pPr lvl="0">
              <a:buFont typeface="Arial" pitchFamily="34" charset="0"/>
              <a:buChar char="•"/>
            </a:pPr>
            <a:r>
              <a:rPr lang="en-US" sz="1200" kern="1200" dirty="0" smtClean="0">
                <a:solidFill>
                  <a:schemeClr val="tx1"/>
                </a:solidFill>
                <a:latin typeface="+mn-lt"/>
                <a:ea typeface="+mn-ea"/>
                <a:cs typeface="+mn-cs"/>
              </a:rPr>
              <a:t>The same mortgage or loan listed twice </a:t>
            </a:r>
          </a:p>
          <a:p>
            <a:pPr>
              <a:buFont typeface="Arial" pitchFamily="34" charset="0"/>
              <a:buChar char="•"/>
            </a:pPr>
            <a:r>
              <a:rPr lang="en-US" sz="1200" kern="1200" dirty="0" smtClean="0">
                <a:solidFill>
                  <a:schemeClr val="tx1"/>
                </a:solidFill>
                <a:latin typeface="+mn-lt"/>
                <a:ea typeface="+mn-ea"/>
                <a:cs typeface="+mn-cs"/>
              </a:rPr>
              <a:t>Absence of major credit, loan, mortgage or other accounts that could be used to demonstrate creditworthiness</a:t>
            </a:r>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16</a:t>
            </a:fld>
            <a:endParaRPr lang="en-US" dirty="0"/>
          </a:p>
        </p:txBody>
      </p:sp>
    </p:spTree>
    <p:extLst>
      <p:ext uri="{BB962C8B-B14F-4D97-AF65-F5344CB8AC3E}">
        <p14:creationId xmlns="" xmlns:p14="http://schemas.microsoft.com/office/powerpoint/2010/main" val="89285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01" rtl="0" eaLnBrk="1" fontAlgn="auto" latinLnBrk="0" hangingPunct="1">
              <a:lnSpc>
                <a:spcPct val="100000"/>
              </a:lnSpc>
              <a:spcBef>
                <a:spcPts val="0"/>
              </a:spcBef>
              <a:spcAft>
                <a:spcPts val="0"/>
              </a:spcAft>
              <a:buClrTx/>
              <a:buSzTx/>
              <a:buFontTx/>
              <a:buNone/>
              <a:tabLst/>
              <a:defRPr/>
            </a:pPr>
            <a:r>
              <a:rPr lang="en-US" b="1" dirty="0" smtClean="0"/>
              <a:t>Section 10</a:t>
            </a:r>
          </a:p>
          <a:p>
            <a:r>
              <a:rPr lang="en-US" dirty="0" smtClean="0"/>
              <a:t>The final portion</a:t>
            </a:r>
            <a:r>
              <a:rPr lang="en-US" baseline="0" dirty="0" smtClean="0"/>
              <a:t> of our Experian credit report contains any personal statement that the consumer may have attached to their credit file.  </a:t>
            </a:r>
          </a:p>
          <a:p>
            <a:endParaRPr lang="en-US" dirty="0"/>
          </a:p>
          <a:p>
            <a:r>
              <a:rPr lang="en-US" baseline="0" dirty="0" smtClean="0"/>
              <a:t>These statements will remain as part of the report for 2 years and are visible to anyone who has permission to view the consumer’s credit file.  </a:t>
            </a:r>
          </a:p>
          <a:p>
            <a:endParaRPr lang="en-US" dirty="0"/>
          </a:p>
          <a:p>
            <a:r>
              <a:rPr lang="en-US" baseline="0" dirty="0" smtClean="0"/>
              <a:t>There is also a short legal disclosure and contact information for the Experian office responsible for that credit file.  </a:t>
            </a:r>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17</a:t>
            </a:fld>
            <a:endParaRPr lang="en-US" dirty="0"/>
          </a:p>
        </p:txBody>
      </p:sp>
    </p:spTree>
    <p:extLst>
      <p:ext uri="{BB962C8B-B14F-4D97-AF65-F5344CB8AC3E}">
        <p14:creationId xmlns="" xmlns:p14="http://schemas.microsoft.com/office/powerpoint/2010/main" val="4186117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381000" y="4267200"/>
            <a:ext cx="6096000" cy="4495800"/>
          </a:xfrm>
        </p:spPr>
        <p:txBody>
          <a:bodyPr>
            <a:normAutofit lnSpcReduction="10000"/>
          </a:bodyPr>
          <a:lstStyle/>
          <a:p>
            <a:pPr eaLnBrk="1" hangingPunct="1"/>
            <a:r>
              <a:rPr lang="en-US" sz="1200" b="1" dirty="0" smtClean="0"/>
              <a:t>Counsel members on the following, if necessary:</a:t>
            </a:r>
          </a:p>
          <a:p>
            <a:pPr eaLnBrk="1" hangingPunct="1"/>
            <a:endParaRPr lang="en-US" sz="1200" dirty="0" smtClean="0"/>
          </a:p>
          <a:p>
            <a:pPr eaLnBrk="1" hangingPunct="1">
              <a:buFont typeface="Arial" pitchFamily="34" charset="0"/>
              <a:buChar char="•"/>
            </a:pPr>
            <a:r>
              <a:rPr lang="en-US" sz="1200" dirty="0" smtClean="0"/>
              <a:t>Positive trade lines are retained 10 years from the DLA</a:t>
            </a:r>
            <a:r>
              <a:rPr lang="en-US" sz="1200" baseline="0" dirty="0" smtClean="0"/>
              <a:t> (date last active/date of last activity).  Usually a two year payment snapshot is shown.  This can vary by bureau. </a:t>
            </a:r>
          </a:p>
          <a:p>
            <a:pPr eaLnBrk="1" hangingPunct="1">
              <a:buFont typeface="Arial" pitchFamily="34" charset="0"/>
              <a:buNone/>
            </a:pPr>
            <a:r>
              <a:rPr lang="en-US" sz="1200" baseline="0" dirty="0" smtClean="0"/>
              <a:t> </a:t>
            </a:r>
          </a:p>
          <a:p>
            <a:pPr eaLnBrk="1" hangingPunct="1">
              <a:buFont typeface="Arial" pitchFamily="34" charset="0"/>
              <a:buChar char="•"/>
            </a:pPr>
            <a:r>
              <a:rPr lang="en-US" sz="1200" dirty="0" smtClean="0"/>
              <a:t>If trade line indicates a delinquency, it will be retained 7 years from the DLA.  </a:t>
            </a:r>
          </a:p>
          <a:p>
            <a:pPr eaLnBrk="1" hangingPunct="1">
              <a:buFont typeface="Arial" pitchFamily="34" charset="0"/>
              <a:buChar char="•"/>
            </a:pPr>
            <a:endParaRPr lang="en-US" sz="1200" dirty="0" smtClean="0"/>
          </a:p>
          <a:p>
            <a:pPr eaLnBrk="1" hangingPunct="1">
              <a:buFont typeface="Arial" pitchFamily="34" charset="0"/>
              <a:buChar char="•"/>
            </a:pPr>
            <a:r>
              <a:rPr lang="en-US" sz="1200" dirty="0" smtClean="0"/>
              <a:t>Collection items paid or unpaid are retained 7 years from the date of last activity with the original credit grantor.</a:t>
            </a:r>
          </a:p>
          <a:p>
            <a:pPr eaLnBrk="1" hangingPunct="1">
              <a:buFont typeface="Arial" pitchFamily="34" charset="0"/>
              <a:buChar char="•"/>
            </a:pPr>
            <a:endParaRPr lang="en-US" sz="1200" dirty="0" smtClean="0"/>
          </a:p>
          <a:p>
            <a:pPr eaLnBrk="1" hangingPunct="1">
              <a:buFont typeface="Arial" pitchFamily="34" charset="0"/>
              <a:buChar char="•"/>
            </a:pPr>
            <a:r>
              <a:rPr lang="en-US" sz="1200" dirty="0" smtClean="0"/>
              <a:t>Bankruptcies - Chapter 7 or 11 will be retained 10 years from the original date filed if open, discharged or dismissed.  Chapter 12 or 13 discharged items are retained 7 years from the original date filed.  Open or dismissed will be retained 10 years from the original date filed.</a:t>
            </a:r>
          </a:p>
          <a:p>
            <a:pPr eaLnBrk="1" hangingPunct="1">
              <a:buFont typeface="Arial" pitchFamily="34" charset="0"/>
              <a:buChar char="•"/>
            </a:pPr>
            <a:endParaRPr lang="en-US" sz="1200" dirty="0" smtClean="0"/>
          </a:p>
          <a:p>
            <a:pPr eaLnBrk="1" hangingPunct="1">
              <a:buFont typeface="Arial" pitchFamily="34" charset="0"/>
              <a:buChar char="•"/>
            </a:pPr>
            <a:r>
              <a:rPr lang="en-US" sz="1200" dirty="0" smtClean="0"/>
              <a:t>Judgments are retained 7 years from the date filed but can be renewed</a:t>
            </a:r>
            <a:r>
              <a:rPr lang="en-US" sz="1200" baseline="0" dirty="0" smtClean="0"/>
              <a:t> when they expire.  Paid judgments drop 7 years from payoff date</a:t>
            </a:r>
            <a:r>
              <a:rPr lang="en-US" sz="1200"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Unpaid tax liens report indefinitely from the date filed.  Paid tax liens are reported 7 years from the paid/released date. Therefore paying off this</a:t>
            </a:r>
            <a:r>
              <a:rPr lang="en-US" sz="1200" baseline="0" dirty="0" smtClean="0"/>
              <a:t> debt may be a priority.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Inquiries are generally retained on the credit report for 2 years.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It is important to review for accuracy with the member as both positive and negative information are used to calculate the member’s credit score.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Source: Equifax</a:t>
            </a:r>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18</a:t>
            </a:fld>
            <a:endParaRPr lang="en-US" dirty="0"/>
          </a:p>
        </p:txBody>
      </p:sp>
    </p:spTree>
    <p:extLst>
      <p:ext uri="{BB962C8B-B14F-4D97-AF65-F5344CB8AC3E}">
        <p14:creationId xmlns="" xmlns:p14="http://schemas.microsoft.com/office/powerpoint/2010/main" val="3651953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228600" y="4343400"/>
            <a:ext cx="6400800" cy="4114800"/>
          </a:xfrm>
        </p:spPr>
        <p:txBody>
          <a:bodyPr>
            <a:normAutofit lnSpcReduction="10000"/>
          </a:bodyPr>
          <a:lstStyle/>
          <a:p>
            <a:r>
              <a:rPr lang="en-US" dirty="0" smtClean="0">
                <a:cs typeface="Arial" pitchFamily="34" charset="0"/>
              </a:rPr>
              <a:t>You</a:t>
            </a:r>
            <a:r>
              <a:rPr lang="en-US" baseline="0" dirty="0" smtClean="0">
                <a:cs typeface="Arial" pitchFamily="34" charset="0"/>
              </a:rPr>
              <a:t> may noticed that members usually ask about their credit</a:t>
            </a:r>
            <a:r>
              <a:rPr lang="en-US" dirty="0" smtClean="0">
                <a:cs typeface="Arial" pitchFamily="34" charset="0"/>
              </a:rPr>
              <a:t> score – not their credit report but they should be concerned with both.  </a:t>
            </a:r>
          </a:p>
          <a:p>
            <a:endParaRPr lang="en-US" baseline="0" dirty="0" smtClean="0">
              <a:cs typeface="Arial" pitchFamily="34" charset="0"/>
            </a:endParaRPr>
          </a:p>
          <a:p>
            <a:r>
              <a:rPr lang="en-US" dirty="0" smtClean="0">
                <a:cs typeface="Arial" pitchFamily="34" charset="0"/>
              </a:rPr>
              <a:t>A credit score is simply a number which predicts how much of a credit risk someone</a:t>
            </a:r>
            <a:r>
              <a:rPr lang="en-US" baseline="0" dirty="0" smtClean="0">
                <a:cs typeface="Arial" pitchFamily="34" charset="0"/>
              </a:rPr>
              <a:t> might be in the next</a:t>
            </a:r>
            <a:r>
              <a:rPr lang="en-US" dirty="0" smtClean="0">
                <a:cs typeface="Arial" pitchFamily="34" charset="0"/>
              </a:rPr>
              <a:t> 2 years and is</a:t>
            </a:r>
            <a:r>
              <a:rPr lang="en-US" baseline="0" dirty="0" smtClean="0">
                <a:cs typeface="Arial" pitchFamily="34" charset="0"/>
              </a:rPr>
              <a:t> based on information found in their credit report.  </a:t>
            </a:r>
            <a:endParaRPr lang="en-US" dirty="0" smtClean="0">
              <a:cs typeface="Arial" pitchFamily="34" charset="0"/>
            </a:endParaRPr>
          </a:p>
          <a:p>
            <a:pPr lvl="1" eaLnBrk="1" hangingPunct="1">
              <a:buFontTx/>
              <a:buChar char="•"/>
            </a:pPr>
            <a:r>
              <a:rPr lang="en-US" dirty="0" smtClean="0">
                <a:cs typeface="Arial" pitchFamily="34" charset="0"/>
              </a:rPr>
              <a:t>The higher the number, the better</a:t>
            </a:r>
          </a:p>
          <a:p>
            <a:pPr lvl="1" eaLnBrk="1" hangingPunct="1">
              <a:buFontTx/>
              <a:buChar char="•"/>
            </a:pPr>
            <a:r>
              <a:rPr lang="en-US" dirty="0" smtClean="0">
                <a:cs typeface="Arial" pitchFamily="34" charset="0"/>
              </a:rPr>
              <a:t>Credit Scores change over time and can even change daily, depending on payment history,</a:t>
            </a:r>
            <a:r>
              <a:rPr lang="en-US" baseline="0" dirty="0" smtClean="0">
                <a:cs typeface="Arial" pitchFamily="34" charset="0"/>
              </a:rPr>
              <a:t> current creditor reporting data and </a:t>
            </a:r>
            <a:r>
              <a:rPr lang="en-US" dirty="0" smtClean="0">
                <a:cs typeface="Arial" pitchFamily="34" charset="0"/>
              </a:rPr>
              <a:t>credit application requests.</a:t>
            </a:r>
            <a:r>
              <a:rPr lang="en-US" baseline="0" dirty="0" smtClean="0">
                <a:cs typeface="Arial" pitchFamily="34" charset="0"/>
              </a:rPr>
              <a:t>  </a:t>
            </a:r>
          </a:p>
          <a:p>
            <a:pPr lvl="1" eaLnBrk="1" hangingPunct="1">
              <a:buFontTx/>
              <a:buChar char="•"/>
            </a:pPr>
            <a:endParaRPr lang="en-US" dirty="0" smtClean="0">
              <a:cs typeface="Arial" pitchFamily="34" charset="0"/>
            </a:endParaRPr>
          </a:p>
          <a:p>
            <a:pPr eaLnBrk="1" hangingPunct="1">
              <a:buFontTx/>
              <a:buChar char="•"/>
            </a:pPr>
            <a:r>
              <a:rPr lang="en-US" dirty="0" smtClean="0">
                <a:cs typeface="Arial" pitchFamily="34" charset="0"/>
              </a:rPr>
              <a:t>Most consumers believe all credit scores</a:t>
            </a:r>
            <a:r>
              <a:rPr lang="en-US" baseline="0" dirty="0" smtClean="0">
                <a:cs typeface="Arial" pitchFamily="34" charset="0"/>
              </a:rPr>
              <a:t> are the same. However, t</a:t>
            </a:r>
            <a:r>
              <a:rPr lang="en-US" dirty="0" smtClean="0">
                <a:cs typeface="Arial" pitchFamily="34" charset="0"/>
              </a:rPr>
              <a:t>here are literally hundreds of different kinds of credit scores in use today.  Many of these are “pitched” directly to consumers.  It’s important that our members understand that credit scores will vary depending</a:t>
            </a:r>
            <a:r>
              <a:rPr lang="en-US" baseline="0" dirty="0" smtClean="0">
                <a:cs typeface="Arial" pitchFamily="34" charset="0"/>
              </a:rPr>
              <a:t> on what underlying credit report the firm is using to calculate the credit score.</a:t>
            </a:r>
            <a:r>
              <a:rPr lang="en-US" dirty="0" smtClean="0">
                <a:cs typeface="Arial" pitchFamily="34" charset="0"/>
              </a:rPr>
              <a:t>  </a:t>
            </a:r>
          </a:p>
          <a:p>
            <a:pPr eaLnBrk="1" hangingPunct="1">
              <a:buFontTx/>
              <a:buChar char="•"/>
            </a:pPr>
            <a:endParaRPr lang="en-US" dirty="0" smtClean="0">
              <a:cs typeface="Arial" pitchFamily="34" charset="0"/>
            </a:endParaRPr>
          </a:p>
          <a:p>
            <a:pPr eaLnBrk="1" hangingPunct="1">
              <a:buFontTx/>
              <a:buChar char="•"/>
            </a:pPr>
            <a:r>
              <a:rPr lang="en-US" baseline="0" dirty="0" smtClean="0">
                <a:cs typeface="Arial" pitchFamily="34" charset="0"/>
              </a:rPr>
              <a:t>The </a:t>
            </a:r>
            <a:r>
              <a:rPr lang="en-US" dirty="0" smtClean="0">
                <a:cs typeface="Arial" pitchFamily="34" charset="0"/>
              </a:rPr>
              <a:t>“FICO” scoring system (generated by the Fair Isaacs</a:t>
            </a:r>
            <a:r>
              <a:rPr lang="en-US" baseline="0" dirty="0" smtClean="0">
                <a:cs typeface="Arial" pitchFamily="34" charset="0"/>
              </a:rPr>
              <a:t> Corporation</a:t>
            </a:r>
            <a:r>
              <a:rPr lang="en-US" dirty="0" smtClean="0">
                <a:cs typeface="Arial" pitchFamily="34" charset="0"/>
              </a:rPr>
              <a:t>) is the most widely used credit scoring model by lenders.  We will focus on this score for</a:t>
            </a:r>
            <a:r>
              <a:rPr lang="en-US" baseline="0" dirty="0" smtClean="0">
                <a:cs typeface="Arial" pitchFamily="34" charset="0"/>
              </a:rPr>
              <a:t> today’s presentation</a:t>
            </a:r>
            <a:r>
              <a:rPr lang="en-US" dirty="0" smtClean="0">
                <a:cs typeface="Arial" pitchFamily="34" charset="0"/>
              </a:rPr>
              <a:t>.  Members can purchase</a:t>
            </a:r>
            <a:r>
              <a:rPr lang="en-US" baseline="0" dirty="0" smtClean="0">
                <a:cs typeface="Arial" pitchFamily="34" charset="0"/>
              </a:rPr>
              <a:t> their FICO credit score at myfico.com for around $20.  These scores</a:t>
            </a:r>
            <a:r>
              <a:rPr lang="en-US" dirty="0" smtClean="0">
                <a:cs typeface="Arial" pitchFamily="34" charset="0"/>
              </a:rPr>
              <a:t> </a:t>
            </a:r>
            <a:r>
              <a:rPr lang="en-US" baseline="0" dirty="0" smtClean="0">
                <a:cs typeface="Arial" pitchFamily="34" charset="0"/>
              </a:rPr>
              <a:t>are generally NOT provided for free</a:t>
            </a:r>
            <a:r>
              <a:rPr lang="en-US" dirty="0" smtClean="0">
                <a:cs typeface="Arial" pitchFamily="34" charset="0"/>
              </a:rPr>
              <a:t>.</a:t>
            </a:r>
            <a:endParaRPr lang="en-US" baseline="0" dirty="0" smtClean="0">
              <a:cs typeface="Arial" pitchFamily="34" charset="0"/>
            </a:endParaRPr>
          </a:p>
          <a:p>
            <a:pPr eaLnBrk="1" hangingPunct="1">
              <a:buFontTx/>
              <a:buChar char="•"/>
            </a:pPr>
            <a:endParaRPr lang="en-US" baseline="0" dirty="0" smtClean="0">
              <a:cs typeface="Arial" pitchFamily="34" charset="0"/>
            </a:endParaRPr>
          </a:p>
          <a:p>
            <a:pPr eaLnBrk="1" hangingPunct="1">
              <a:buFontTx/>
              <a:buChar char="•"/>
            </a:pPr>
            <a:r>
              <a:rPr lang="en-US" baseline="0" dirty="0" smtClean="0">
                <a:cs typeface="Arial" pitchFamily="34" charset="0"/>
              </a:rPr>
              <a:t>Stress to members that the content in their credit report is more important than their credit score. </a:t>
            </a:r>
          </a:p>
          <a:p>
            <a:pPr eaLnBrk="1" hangingPunct="1">
              <a:buFontTx/>
              <a:buChar char="•"/>
            </a:pPr>
            <a:endParaRPr lang="en-US" dirty="0" smtClean="0">
              <a:cs typeface="Arial" pitchFamily="34" charset="0"/>
            </a:endParaRPr>
          </a:p>
          <a:p>
            <a:pPr eaLnBrk="1" hangingPunct="1">
              <a:buFontTx/>
              <a:buChar char="•"/>
            </a:pPr>
            <a:endParaRPr lang="en-US" dirty="0" smtClean="0">
              <a:latin typeface="Arial" pitchFamily="34" charset="0"/>
              <a:cs typeface="Arial" pitchFamily="34" charset="0"/>
            </a:endParaRPr>
          </a:p>
          <a:p>
            <a:pPr eaLnBrk="1" hangingPunct="1"/>
            <a:r>
              <a:rPr lang="en-US" b="1" i="1" dirty="0" smtClean="0">
                <a:solidFill>
                  <a:srgbClr val="414141"/>
                </a:solidFill>
                <a:latin typeface="Arial" pitchFamily="34" charset="0"/>
                <a:ea typeface="Arial Unicode MS" pitchFamily="34" charset="-128"/>
                <a:cs typeface="Arial" pitchFamily="34" charset="0"/>
              </a:rPr>
              <a:t/>
            </a:r>
            <a:br>
              <a:rPr lang="en-US" b="1" i="1" dirty="0" smtClean="0">
                <a:solidFill>
                  <a:srgbClr val="414141"/>
                </a:solidFill>
                <a:latin typeface="Arial" pitchFamily="34" charset="0"/>
                <a:ea typeface="Arial Unicode MS" pitchFamily="34" charset="-128"/>
                <a:cs typeface="Arial" pitchFamily="34" charset="0"/>
              </a:rPr>
            </a:b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B176302-00D4-4091-979E-233E098AFB27}" type="slidenum">
              <a:rPr lang="en-US" smtClean="0"/>
              <a:pPr/>
              <a:t>19</a:t>
            </a:fld>
            <a:endParaRPr lang="en-US" dirty="0"/>
          </a:p>
        </p:txBody>
      </p:sp>
    </p:spTree>
    <p:extLst>
      <p:ext uri="{BB962C8B-B14F-4D97-AF65-F5344CB8AC3E}">
        <p14:creationId xmlns="" xmlns:p14="http://schemas.microsoft.com/office/powerpoint/2010/main" val="294718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5943600" cy="4267200"/>
          </a:xfrm>
        </p:spPr>
        <p:txBody>
          <a:bodyPr>
            <a:normAutofit/>
          </a:bodyPr>
          <a:lstStyle/>
          <a:p>
            <a:r>
              <a:rPr lang="en-US" dirty="0" smtClean="0"/>
              <a:t>We’ve joined the Credit Unions</a:t>
            </a:r>
            <a:r>
              <a:rPr lang="en-US" baseline="0" dirty="0" smtClean="0"/>
              <a:t> Care Foundation and other credit unions across the state in a collaborative campaign, called SMART Credit Check, to help </a:t>
            </a:r>
            <a:r>
              <a:rPr lang="en-US" b="0" dirty="0" smtClean="0"/>
              <a:t>members and potential members:</a:t>
            </a:r>
          </a:p>
          <a:p>
            <a:pPr marL="171450" indent="-171450">
              <a:buFont typeface="Arial" panose="020B0604020202020204" pitchFamily="34" charset="0"/>
              <a:buChar char="•"/>
            </a:pPr>
            <a:r>
              <a:rPr lang="en-US" dirty="0" smtClean="0"/>
              <a:t>Understand why it’s important to pull their credit report;</a:t>
            </a:r>
          </a:p>
          <a:p>
            <a:pPr marL="171450" indent="-171450">
              <a:buFont typeface="Arial" panose="020B0604020202020204" pitchFamily="34" charset="0"/>
              <a:buChar char="•"/>
            </a:pPr>
            <a:r>
              <a:rPr lang="en-US" i="0" dirty="0" smtClean="0"/>
              <a:t>To remind them to review their credit report to check for errors and signs of identity theft; and, </a:t>
            </a:r>
          </a:p>
          <a:p>
            <a:pPr marL="171450" indent="-171450">
              <a:buFont typeface="Arial" panose="020B0604020202020204" pitchFamily="34" charset="0"/>
              <a:buChar char="•"/>
            </a:pPr>
            <a:r>
              <a:rPr lang="en-US" i="0" dirty="0" smtClean="0"/>
              <a:t>To show</a:t>
            </a:r>
            <a:r>
              <a:rPr lang="en-US" i="0" baseline="0" dirty="0" smtClean="0"/>
              <a:t> </a:t>
            </a:r>
            <a:r>
              <a:rPr lang="en-US" i="0" dirty="0" smtClean="0"/>
              <a:t>them how they can use their credit report as a tool to improve their credit and credit score.</a:t>
            </a:r>
          </a:p>
          <a:p>
            <a:pPr>
              <a:buNone/>
            </a:pPr>
            <a:endParaRPr lang="en-US" b="1" i="0" dirty="0" smtClean="0"/>
          </a:p>
          <a:p>
            <a:pPr>
              <a:buNone/>
            </a:pPr>
            <a:r>
              <a:rPr lang="en-US" b="1" i="0" dirty="0" smtClean="0"/>
              <a:t>We joined this </a:t>
            </a:r>
            <a:r>
              <a:rPr lang="en-US" b="1" dirty="0" smtClean="0"/>
              <a:t>collaborative </a:t>
            </a:r>
            <a:r>
              <a:rPr lang="en-US" b="1" i="0" dirty="0" smtClean="0"/>
              <a:t>campaign</a:t>
            </a:r>
            <a:r>
              <a:rPr lang="en-US" b="1" i="0" baseline="0" dirty="0" smtClean="0"/>
              <a:t> as it:</a:t>
            </a:r>
            <a:r>
              <a:rPr lang="en-US" b="1" i="0" dirty="0" smtClean="0"/>
              <a:t>  </a:t>
            </a:r>
          </a:p>
          <a:p>
            <a:pPr marL="171450" indent="-171450">
              <a:buFont typeface="Arial" panose="020B0604020202020204" pitchFamily="34" charset="0"/>
              <a:buChar char="•"/>
            </a:pPr>
            <a:r>
              <a:rPr lang="en-US" dirty="0" smtClean="0"/>
              <a:t>Provides member benefits;</a:t>
            </a:r>
          </a:p>
          <a:p>
            <a:pPr marL="171450" indent="-171450">
              <a:buFont typeface="Arial" panose="020B0604020202020204" pitchFamily="34" charset="0"/>
              <a:buChar char="•"/>
            </a:pPr>
            <a:r>
              <a:rPr lang="en-US" dirty="0" smtClean="0"/>
              <a:t>Supports credit unions’ cooperative principals;</a:t>
            </a:r>
          </a:p>
          <a:p>
            <a:pPr marL="171450" indent="-171450">
              <a:buFont typeface="Arial" panose="020B0604020202020204" pitchFamily="34" charset="0"/>
              <a:buChar char="•"/>
            </a:pPr>
            <a:r>
              <a:rPr lang="en-US" dirty="0" smtClean="0"/>
              <a:t>Leverages cooperative force for greater impact in the marketplace; </a:t>
            </a:r>
          </a:p>
          <a:p>
            <a:pPr marL="171450" indent="-171450">
              <a:buFont typeface="Arial" panose="020B0604020202020204" pitchFamily="34" charset="0"/>
              <a:buChar char="•"/>
            </a:pPr>
            <a:r>
              <a:rPr lang="en-US" dirty="0" smtClean="0"/>
              <a:t>Builds Credit Union Industry awareness; and, </a:t>
            </a:r>
          </a:p>
          <a:p>
            <a:pPr marL="171450" indent="-171450">
              <a:buFont typeface="Arial" panose="020B0604020202020204" pitchFamily="34" charset="0"/>
              <a:buChar char="•"/>
            </a:pPr>
            <a:r>
              <a:rPr lang="en-US" dirty="0" smtClean="0"/>
              <a:t>Can generate business opportunities for us.</a:t>
            </a:r>
          </a:p>
          <a:p>
            <a:endParaRPr lang="en-US" dirty="0" smtClean="0"/>
          </a:p>
          <a:p>
            <a:r>
              <a:rPr lang="en-US" baseline="0" dirty="0" smtClean="0"/>
              <a:t>  </a:t>
            </a:r>
            <a:endParaRPr lang="en-US" i="1" dirty="0" smtClean="0">
              <a:solidFill>
                <a:schemeClr val="accent3">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64DD7338-9A44-4812-B558-8FE37528818A}" type="slidenum">
              <a:rPr lang="en-US" smtClean="0"/>
              <a:pPr/>
              <a:t>2</a:t>
            </a:fld>
            <a:endParaRPr lang="en-US" dirty="0"/>
          </a:p>
        </p:txBody>
      </p:sp>
    </p:spTree>
    <p:extLst>
      <p:ext uri="{BB962C8B-B14F-4D97-AF65-F5344CB8AC3E}">
        <p14:creationId xmlns="" xmlns:p14="http://schemas.microsoft.com/office/powerpoint/2010/main" val="1049213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6400" y="152400"/>
            <a:ext cx="3429000" cy="2571750"/>
          </a:xfrm>
        </p:spPr>
      </p:sp>
      <p:sp>
        <p:nvSpPr>
          <p:cNvPr id="3" name="Notes Placeholder 2"/>
          <p:cNvSpPr>
            <a:spLocks noGrp="1"/>
          </p:cNvSpPr>
          <p:nvPr>
            <p:ph type="body" idx="1"/>
          </p:nvPr>
        </p:nvSpPr>
        <p:spPr>
          <a:xfrm>
            <a:off x="0" y="2819400"/>
            <a:ext cx="6858000" cy="6096000"/>
          </a:xfrm>
        </p:spPr>
        <p:txBody>
          <a:bodyPr>
            <a:normAutofit/>
          </a:bodyPr>
          <a:lstStyle/>
          <a:p>
            <a:pPr>
              <a:lnSpc>
                <a:spcPct val="80000"/>
              </a:lnSpc>
            </a:pPr>
            <a:r>
              <a:rPr lang="en-US" sz="1100" dirty="0" smtClean="0"/>
              <a:t>Remember</a:t>
            </a:r>
            <a:r>
              <a:rPr lang="en-US" sz="1100" baseline="0" dirty="0" smtClean="0"/>
              <a:t> there are hundreds of scoring models, but this is the basic formula that is used by FICO.  G</a:t>
            </a:r>
            <a:r>
              <a:rPr lang="en-US" sz="1100" i="1" dirty="0" smtClean="0"/>
              <a:t>o over chart.</a:t>
            </a:r>
          </a:p>
          <a:p>
            <a:pPr>
              <a:lnSpc>
                <a:spcPct val="80000"/>
              </a:lnSpc>
            </a:pPr>
            <a:endParaRPr lang="en-US" sz="1100" dirty="0" smtClean="0"/>
          </a:p>
          <a:p>
            <a:pPr>
              <a:lnSpc>
                <a:spcPct val="80000"/>
              </a:lnSpc>
              <a:buFont typeface="Arial" pitchFamily="34" charset="0"/>
              <a:buChar char="•"/>
            </a:pPr>
            <a:r>
              <a:rPr lang="en-US" b="1" dirty="0" smtClean="0"/>
              <a:t>Payment history (35% of score)  </a:t>
            </a:r>
            <a:r>
              <a:rPr lang="en-US" b="1" i="1" dirty="0" smtClean="0"/>
              <a:t>Does</a:t>
            </a:r>
            <a:r>
              <a:rPr lang="en-US" b="1" i="1" baseline="0" dirty="0" smtClean="0"/>
              <a:t> the member</a:t>
            </a:r>
            <a:r>
              <a:rPr lang="en-US" b="1" i="1" dirty="0" smtClean="0"/>
              <a:t> pay bills on time?  </a:t>
            </a:r>
          </a:p>
          <a:p>
            <a:pPr>
              <a:lnSpc>
                <a:spcPct val="80000"/>
              </a:lnSpc>
              <a:buFont typeface="Arial" pitchFamily="34" charset="0"/>
              <a:buNone/>
            </a:pPr>
            <a:r>
              <a:rPr lang="en-US" dirty="0" smtClean="0"/>
              <a:t>Score factors are weighed, recent activity will have a greater effect than older activity.   For instance, a 30-day late payment within the last 6 months will have a much greater impact than one that occurred 5 years ago.  It is extremely important to try to achieve an on-time payment record for at least a span of the last 24 months.  If a member is having a challenging month, bear in mind that being 3 weeks late on a monthly payment may mean they have a late fee, but it won’t be reflected on the</a:t>
            </a:r>
            <a:r>
              <a:rPr lang="en-US" baseline="0" dirty="0" smtClean="0"/>
              <a:t> c</a:t>
            </a:r>
            <a:r>
              <a:rPr lang="en-US" dirty="0" smtClean="0"/>
              <a:t>redit file.  </a:t>
            </a:r>
            <a:endParaRPr lang="en-US" sz="1100" dirty="0" smtClean="0"/>
          </a:p>
          <a:p>
            <a:pPr lvl="1">
              <a:lnSpc>
                <a:spcPct val="80000"/>
              </a:lnSpc>
            </a:pPr>
            <a:endParaRPr lang="en-US" sz="1100" b="1" i="1" dirty="0" smtClean="0"/>
          </a:p>
          <a:p>
            <a:pPr>
              <a:lnSpc>
                <a:spcPct val="80000"/>
              </a:lnSpc>
              <a:buFont typeface="Arial" pitchFamily="34" charset="0"/>
              <a:buChar char="•"/>
            </a:pPr>
            <a:r>
              <a:rPr lang="en-US" b="1" dirty="0" smtClean="0"/>
              <a:t>Amounts owed to creditors (30%)  </a:t>
            </a:r>
            <a:r>
              <a:rPr lang="en-US" b="1" i="1" dirty="0" smtClean="0"/>
              <a:t>Does</a:t>
            </a:r>
            <a:r>
              <a:rPr lang="en-US" b="1" i="1" baseline="0" dirty="0" smtClean="0"/>
              <a:t> the member </a:t>
            </a:r>
            <a:r>
              <a:rPr lang="en-US" b="1" i="1" dirty="0" smtClean="0"/>
              <a:t>owe a lot of money to a lot of people?</a:t>
            </a:r>
          </a:p>
          <a:p>
            <a:pPr>
              <a:lnSpc>
                <a:spcPct val="80000"/>
              </a:lnSpc>
            </a:pPr>
            <a:r>
              <a:rPr lang="en-US" dirty="0" smtClean="0"/>
              <a:t>This is sometimes referred to as the utilization ratio.  What the credit card balance is versus what the member has in available credit.  In other words if the available credit line is $1000 and the member has a balance of $500, then the utilization ratio is 50%. We encourage members to stay under 50% balance-to-limit utilization as a general guideline. Being close to the credit limit may be</a:t>
            </a:r>
            <a:r>
              <a:rPr lang="en-US" baseline="0" dirty="0" smtClean="0"/>
              <a:t> an i</a:t>
            </a:r>
            <a:r>
              <a:rPr lang="en-US" dirty="0" smtClean="0"/>
              <a:t>ndication</a:t>
            </a:r>
            <a:r>
              <a:rPr lang="en-US" baseline="0" dirty="0" smtClean="0"/>
              <a:t> </a:t>
            </a:r>
            <a:r>
              <a:rPr lang="en-US" dirty="0" smtClean="0"/>
              <a:t>that the</a:t>
            </a:r>
            <a:r>
              <a:rPr lang="en-US" baseline="0" dirty="0" smtClean="0"/>
              <a:t> member is </a:t>
            </a:r>
            <a:r>
              <a:rPr lang="en-US" dirty="0" smtClean="0"/>
              <a:t>close to being overextended.  This is one of the most common score detractors that we see, even for members with high-end credit scores. </a:t>
            </a:r>
          </a:p>
          <a:p>
            <a:pPr lvl="1">
              <a:lnSpc>
                <a:spcPct val="80000"/>
              </a:lnSpc>
            </a:pPr>
            <a:endParaRPr lang="en-US" sz="1100" b="1" i="1" dirty="0" smtClean="0"/>
          </a:p>
          <a:p>
            <a:pPr>
              <a:lnSpc>
                <a:spcPct val="80000"/>
              </a:lnSpc>
              <a:buFont typeface="Arial" pitchFamily="34" charset="0"/>
              <a:buChar char="•"/>
            </a:pPr>
            <a:r>
              <a:rPr lang="en-US" b="1" dirty="0" smtClean="0"/>
              <a:t>Length of credit history (15%) </a:t>
            </a:r>
            <a:r>
              <a:rPr lang="en-US" b="1" i="1" dirty="0" smtClean="0"/>
              <a:t>How long has the member had credit?</a:t>
            </a:r>
          </a:p>
          <a:p>
            <a:pPr>
              <a:lnSpc>
                <a:spcPct val="80000"/>
              </a:lnSpc>
            </a:pPr>
            <a:r>
              <a:rPr lang="en-US" dirty="0" smtClean="0"/>
              <a:t>This is an important consideration when accepting balance transfer offers.  Advise</a:t>
            </a:r>
            <a:r>
              <a:rPr lang="en-US" baseline="0" dirty="0" smtClean="0"/>
              <a:t> members to </a:t>
            </a:r>
            <a:r>
              <a:rPr lang="en-US" dirty="0" smtClean="0"/>
              <a:t>retain accounts that have been open for a long time (generally more than 5 years).  If </a:t>
            </a:r>
            <a:r>
              <a:rPr lang="en-US" baseline="0" dirty="0" smtClean="0"/>
              <a:t> there is a concern the member might </a:t>
            </a:r>
            <a:r>
              <a:rPr lang="en-US" dirty="0" smtClean="0"/>
              <a:t>not be self-disciplined to keep a credit card with a $0 balance, suggest</a:t>
            </a:r>
            <a:r>
              <a:rPr lang="en-US" baseline="0" dirty="0" smtClean="0"/>
              <a:t> they </a:t>
            </a:r>
            <a:r>
              <a:rPr lang="en-US" dirty="0" smtClean="0"/>
              <a:t>reduce the limit</a:t>
            </a:r>
            <a:r>
              <a:rPr lang="en-US" baseline="0" dirty="0" smtClean="0"/>
              <a:t> to avoid overextending</a:t>
            </a:r>
            <a:r>
              <a:rPr lang="en-US" dirty="0" smtClean="0"/>
              <a:t>.  If a revolving credit line</a:t>
            </a:r>
            <a:r>
              <a:rPr lang="en-US" baseline="0" dirty="0" smtClean="0"/>
              <a:t> is not used </a:t>
            </a:r>
            <a:r>
              <a:rPr lang="en-US" dirty="0" smtClean="0"/>
              <a:t>within 6 months, it doesn’t contribute much to the credit score.  So if a member is seeking to build or</a:t>
            </a:r>
            <a:r>
              <a:rPr lang="en-US" baseline="0" dirty="0" smtClean="0"/>
              <a:t> strengthen credit be sure they </a:t>
            </a:r>
            <a:r>
              <a:rPr lang="en-US" dirty="0" smtClean="0"/>
              <a:t>use it every few months then and pay it off when the bill comes.  Beware of financial institutions that charge an annual fee for inactivity or failing to meet minimum finance charge levels.  </a:t>
            </a:r>
          </a:p>
          <a:p>
            <a:pPr lvl="1">
              <a:lnSpc>
                <a:spcPct val="80000"/>
              </a:lnSpc>
            </a:pPr>
            <a:endParaRPr lang="en-US" sz="1100" i="1" dirty="0" smtClean="0"/>
          </a:p>
          <a:p>
            <a:pPr>
              <a:lnSpc>
                <a:spcPct val="80000"/>
              </a:lnSpc>
              <a:buFont typeface="Arial" pitchFamily="34" charset="0"/>
              <a:buChar char="•"/>
            </a:pPr>
            <a:r>
              <a:rPr lang="en-US" b="1" dirty="0" smtClean="0"/>
              <a:t>New credit (10%) </a:t>
            </a:r>
            <a:r>
              <a:rPr lang="en-US" b="1" i="1" dirty="0" smtClean="0"/>
              <a:t>Is the member increasing debt obligations and searching for new credit?</a:t>
            </a:r>
          </a:p>
          <a:p>
            <a:pPr>
              <a:lnSpc>
                <a:spcPct val="80000"/>
              </a:lnSpc>
            </a:pPr>
            <a:r>
              <a:rPr lang="en-US" dirty="0" smtClean="0"/>
              <a:t>Generally, an inquiry doesn’t have a huge impact on score, it is more the effect of “excessive inquiries.”  One inquiry will lower a member’s score a few points but it rebounds quickly.</a:t>
            </a:r>
            <a:r>
              <a:rPr lang="en-US" baseline="0" dirty="0" smtClean="0"/>
              <a:t> </a:t>
            </a:r>
            <a:r>
              <a:rPr lang="en-US" dirty="0" smtClean="0"/>
              <a:t>The effect of an inquiry, is short-lived and will have a greater effect on someone with a higher credit score than to a person with a lower score. </a:t>
            </a:r>
            <a:r>
              <a:rPr lang="en-US" baseline="0" dirty="0" smtClean="0"/>
              <a:t>Remind members to avoid ex</a:t>
            </a:r>
            <a:r>
              <a:rPr lang="en-US" dirty="0" smtClean="0"/>
              <a:t>cessive inquiries within a 24 month time frame, as repeated hard pulls</a:t>
            </a:r>
            <a:r>
              <a:rPr lang="en-US" baseline="0" dirty="0" smtClean="0"/>
              <a:t> may have a larger impact on credit score. </a:t>
            </a:r>
            <a:r>
              <a:rPr lang="en-US" b="1" baseline="0" dirty="0" smtClean="0"/>
              <a:t>Although special treatment is given to consumers applying for a mortgage, car loan, or a student loan.  When multiple applications of this type are initiated during a 30 day period they are bundled and treated as one inquiry (per type). </a:t>
            </a:r>
            <a:endParaRPr lang="en-US" dirty="0" smtClean="0"/>
          </a:p>
          <a:p>
            <a:pPr>
              <a:lnSpc>
                <a:spcPct val="80000"/>
              </a:lnSpc>
              <a:buFont typeface="Arial" pitchFamily="34" charset="0"/>
              <a:buChar char="•"/>
            </a:pPr>
            <a:endParaRPr lang="en-US" b="1" dirty="0" smtClean="0"/>
          </a:p>
          <a:p>
            <a:pPr>
              <a:lnSpc>
                <a:spcPct val="80000"/>
              </a:lnSpc>
              <a:buFont typeface="Arial" pitchFamily="34" charset="0"/>
              <a:buChar char="•"/>
            </a:pPr>
            <a:r>
              <a:rPr lang="en-US" b="1" dirty="0" smtClean="0"/>
              <a:t>Types of credit currently in use (10%)  </a:t>
            </a:r>
            <a:r>
              <a:rPr lang="en-US" b="1" i="1" dirty="0" smtClean="0"/>
              <a:t>Is there a "healthy mix”? </a:t>
            </a:r>
          </a:p>
          <a:p>
            <a:pPr>
              <a:lnSpc>
                <a:spcPct val="80000"/>
              </a:lnSpc>
              <a:buFont typeface="Arial" pitchFamily="34" charset="0"/>
              <a:buNone/>
            </a:pPr>
            <a:r>
              <a:rPr lang="en-US" dirty="0" smtClean="0"/>
              <a:t>Creditors want to see that an individual can use all kinds of credit responsibly, not just credit cards.  Many people think that by staying away from credit cards, or paying cash for cars, they will have great credit</a:t>
            </a:r>
            <a:r>
              <a:rPr lang="en-US" baseline="0" dirty="0" smtClean="0"/>
              <a:t> but staying away from credit doesn’t prove anything.  I</a:t>
            </a:r>
            <a:r>
              <a:rPr lang="en-US" dirty="0" smtClean="0"/>
              <a:t>t is important to understand that having great credit means they</a:t>
            </a:r>
            <a:r>
              <a:rPr lang="en-US" baseline="0" dirty="0" smtClean="0"/>
              <a:t> h</a:t>
            </a:r>
            <a:r>
              <a:rPr lang="en-US" dirty="0" smtClean="0"/>
              <a:t>ave demonstrated the ability to handle different</a:t>
            </a:r>
            <a:r>
              <a:rPr lang="en-US" baseline="0" dirty="0" smtClean="0"/>
              <a:t> types of credit </a:t>
            </a:r>
            <a:r>
              <a:rPr lang="en-US" dirty="0" smtClean="0"/>
              <a:t>in a positive manner. </a:t>
            </a:r>
            <a:endParaRPr lang="en-US" sz="1600" dirty="0"/>
          </a:p>
        </p:txBody>
      </p:sp>
      <p:sp>
        <p:nvSpPr>
          <p:cNvPr id="4" name="Slide Number Placeholder 3"/>
          <p:cNvSpPr>
            <a:spLocks noGrp="1"/>
          </p:cNvSpPr>
          <p:nvPr>
            <p:ph type="sldNum" sz="quarter" idx="10"/>
          </p:nvPr>
        </p:nvSpPr>
        <p:spPr/>
        <p:txBody>
          <a:bodyPr/>
          <a:lstStyle/>
          <a:p>
            <a:fld id="{801B9E11-2BC7-48A5-BB01-5B36B94A9399}" type="slidenum">
              <a:rPr lang="en-US" smtClean="0"/>
              <a:pPr/>
              <a:t>20</a:t>
            </a:fld>
            <a:endParaRPr lang="en-US" dirty="0"/>
          </a:p>
        </p:txBody>
      </p:sp>
    </p:spTree>
    <p:extLst>
      <p:ext uri="{BB962C8B-B14F-4D97-AF65-F5344CB8AC3E}">
        <p14:creationId xmlns="" xmlns:p14="http://schemas.microsoft.com/office/powerpoint/2010/main" val="1038928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447800" y="152400"/>
            <a:ext cx="3810000" cy="2857500"/>
          </a:xfrm>
          <a:ln/>
        </p:spPr>
      </p:sp>
      <p:sp>
        <p:nvSpPr>
          <p:cNvPr id="56323" name="Rectangle 3"/>
          <p:cNvSpPr>
            <a:spLocks noGrp="1" noChangeArrowheads="1"/>
          </p:cNvSpPr>
          <p:nvPr>
            <p:ph type="body" idx="1"/>
          </p:nvPr>
        </p:nvSpPr>
        <p:spPr>
          <a:xfrm>
            <a:off x="152400" y="3048000"/>
            <a:ext cx="6553200" cy="5334000"/>
          </a:xfrm>
          <a:noFill/>
          <a:ln/>
        </p:spPr>
        <p:txBody>
          <a:bodyPr>
            <a:noAutofit/>
          </a:bodyPr>
          <a:lstStyle/>
          <a:p>
            <a:pPr marL="0" marR="0" indent="0" algn="l" defTabSz="914301" rtl="0" eaLnBrk="1" fontAlgn="auto" latinLnBrk="0" hangingPunct="1">
              <a:lnSpc>
                <a:spcPct val="100000"/>
              </a:lnSpc>
              <a:spcBef>
                <a:spcPts val="0"/>
              </a:spcBef>
              <a:spcAft>
                <a:spcPts val="0"/>
              </a:spcAft>
              <a:buClrTx/>
              <a:buSzTx/>
              <a:buFontTx/>
              <a:buNone/>
              <a:tabLst/>
              <a:defRPr/>
            </a:pPr>
            <a:r>
              <a:rPr lang="en-US" dirty="0" smtClean="0"/>
              <a:t>A low credit score may affect whether a member is approved for a loan or not, how much they qualify</a:t>
            </a:r>
            <a:r>
              <a:rPr lang="en-US" baseline="0" dirty="0" smtClean="0"/>
              <a:t> for, </a:t>
            </a:r>
            <a:r>
              <a:rPr lang="en-US" dirty="0" smtClean="0"/>
              <a:t>and at what APR.  The lower the</a:t>
            </a:r>
            <a:r>
              <a:rPr lang="en-US" dirty="0" smtClean="0">
                <a:solidFill>
                  <a:srgbClr val="FF0000"/>
                </a:solidFill>
              </a:rPr>
              <a:t> </a:t>
            </a:r>
            <a:r>
              <a:rPr lang="en-US" dirty="0" smtClean="0"/>
              <a:t>score, generally the higher</a:t>
            </a:r>
            <a:r>
              <a:rPr lang="en-US" baseline="0" dirty="0" smtClean="0"/>
              <a:t> the </a:t>
            </a:r>
            <a:r>
              <a:rPr lang="en-US" dirty="0" smtClean="0"/>
              <a:t>APR will be and the amount they qualify for lessens.  With a low credit score there are limited choices</a:t>
            </a:r>
            <a:r>
              <a:rPr lang="en-US" baseline="0" dirty="0" smtClean="0"/>
              <a:t> and predatory lenders may take advantage of the situation with undesirable high rate loans.  </a:t>
            </a:r>
            <a:r>
              <a:rPr lang="en-US" dirty="0" smtClean="0"/>
              <a:t>  </a:t>
            </a:r>
          </a:p>
          <a:p>
            <a:pPr eaLnBrk="1" hangingPunct="1"/>
            <a:endParaRPr lang="en-US" dirty="0" smtClean="0"/>
          </a:p>
          <a:p>
            <a:pPr eaLnBrk="1" hangingPunct="1"/>
            <a:r>
              <a:rPr lang="en-US" dirty="0" smtClean="0"/>
              <a:t>This slide demonstrates the significance and the financial impact that a lower credit score can have on a member’s</a:t>
            </a:r>
            <a:r>
              <a:rPr lang="en-US" baseline="0" dirty="0" smtClean="0"/>
              <a:t> bottom line</a:t>
            </a:r>
            <a:r>
              <a:rPr lang="en-US" dirty="0" smtClean="0"/>
              <a:t>.  </a:t>
            </a:r>
          </a:p>
          <a:p>
            <a:pPr eaLnBrk="1" hangingPunct="1"/>
            <a:endParaRPr lang="en-US" dirty="0" smtClean="0"/>
          </a:p>
          <a:p>
            <a:pPr eaLnBrk="1" hangingPunct="1"/>
            <a:r>
              <a:rPr lang="en-US" dirty="0" smtClean="0"/>
              <a:t>This information was collected from the “Myfico.com” website. It has a great calculator that shows average rates paid for different types of loans, and it shows how credit score impacts loan rates in various categories (auto,</a:t>
            </a:r>
            <a:r>
              <a:rPr lang="en-US" baseline="0" dirty="0" smtClean="0"/>
              <a:t> mortgage, credit cards…)</a:t>
            </a:r>
            <a:endParaRPr lang="en-US" dirty="0" smtClean="0"/>
          </a:p>
          <a:p>
            <a:pPr eaLnBrk="1" hangingPunct="1"/>
            <a:endParaRPr lang="en-US" dirty="0" smtClean="0"/>
          </a:p>
          <a:p>
            <a:pPr eaLnBrk="1" hangingPunct="1"/>
            <a:r>
              <a:rPr lang="en-US" dirty="0" smtClean="0"/>
              <a:t>In this example, someone with a</a:t>
            </a:r>
            <a:r>
              <a:rPr lang="en-US" baseline="0" dirty="0" smtClean="0"/>
              <a:t> credit score in the “average” range of 690-719 will pay almost $4000 less in finance charges for the exact same car than someone in the lower score/higher APR range.  Predatory lenders make it easy to finance vehicles for people in the lower score range, but they typically set loan rates from 18% - 33%.   If you were offered and interest rate of 25% and wanted to keep your monthly payment at $350, you could only borrow $12,000.  Over 60 months, your finance charge would be almost as much as you initially borrowed - $9,134.78. </a:t>
            </a:r>
            <a:endParaRPr lang="en-US" dirty="0" smtClean="0"/>
          </a:p>
          <a:p>
            <a:pPr eaLnBrk="1" hangingPunct="1"/>
            <a:r>
              <a:rPr lang="en-US" dirty="0" smtClean="0"/>
              <a:t> </a:t>
            </a:r>
          </a:p>
          <a:p>
            <a:pPr eaLnBrk="1" hangingPunct="1"/>
            <a:r>
              <a:rPr lang="en-US" dirty="0" smtClean="0"/>
              <a:t>And</a:t>
            </a:r>
            <a:r>
              <a:rPr lang="en-US" baseline="0" dirty="0" smtClean="0"/>
              <a:t> t</a:t>
            </a:r>
            <a:r>
              <a:rPr lang="en-US" dirty="0" smtClean="0"/>
              <a:t>his is just for one car loan. Most</a:t>
            </a:r>
            <a:r>
              <a:rPr lang="en-US" baseline="0" dirty="0" smtClean="0"/>
              <a:t> people </a:t>
            </a:r>
            <a:r>
              <a:rPr lang="en-US" dirty="0" smtClean="0"/>
              <a:t>will have more than one car and car loan in their lifetime.  And imagine the difference over a 30 year mortgage.  We’re talking possibly ten thousands of dollars!</a:t>
            </a:r>
          </a:p>
          <a:p>
            <a:pPr eaLnBrk="1" hangingPunct="1"/>
            <a:endParaRPr lang="en-US" b="1" dirty="0" smtClean="0"/>
          </a:p>
          <a:p>
            <a:pPr eaLnBrk="1" hangingPunct="1"/>
            <a:r>
              <a:rPr lang="en-US" b="1" dirty="0" smtClean="0"/>
              <a:t>Speaker Notes: </a:t>
            </a:r>
            <a:r>
              <a:rPr lang="en-US" b="0" dirty="0" smtClean="0"/>
              <a:t>visit</a:t>
            </a:r>
            <a:r>
              <a:rPr lang="en-US" b="1" baseline="0" dirty="0" smtClean="0"/>
              <a:t> </a:t>
            </a:r>
            <a:r>
              <a:rPr lang="en-US" b="1" dirty="0" smtClean="0"/>
              <a:t>http://www.myfico.com/helpcenter/autos/purchasing_new_car.aspx </a:t>
            </a:r>
            <a:r>
              <a:rPr lang="en-US" b="0" baseline="0" dirty="0" smtClean="0"/>
              <a:t>to update the following content on this slide:</a:t>
            </a:r>
          </a:p>
          <a:p>
            <a:r>
              <a:rPr lang="en-US" i="1" kern="1200" dirty="0" smtClean="0">
                <a:solidFill>
                  <a:schemeClr val="tx1"/>
                </a:solidFill>
                <a:latin typeface="+mn-lt"/>
                <a:ea typeface="+mn-ea"/>
                <a:cs typeface="+mn-cs"/>
              </a:rPr>
              <a:t>FICO Score</a:t>
            </a:r>
            <a:endParaRPr lang="en-US" kern="1200" dirty="0" smtClean="0">
              <a:solidFill>
                <a:schemeClr val="tx1"/>
              </a:solidFill>
              <a:latin typeface="+mn-lt"/>
              <a:ea typeface="+mn-ea"/>
              <a:cs typeface="+mn-cs"/>
            </a:endParaRPr>
          </a:p>
          <a:p>
            <a:r>
              <a:rPr lang="en-US" i="1" kern="1200" dirty="0" smtClean="0">
                <a:solidFill>
                  <a:schemeClr val="tx1"/>
                </a:solidFill>
                <a:latin typeface="+mn-lt"/>
                <a:ea typeface="+mn-ea"/>
                <a:cs typeface="+mn-cs"/>
              </a:rPr>
              <a:t>APR</a:t>
            </a:r>
            <a:endParaRPr lang="en-US" kern="1200" dirty="0" smtClean="0">
              <a:solidFill>
                <a:schemeClr val="tx1"/>
              </a:solidFill>
              <a:latin typeface="+mn-lt"/>
              <a:ea typeface="+mn-ea"/>
              <a:cs typeface="+mn-cs"/>
            </a:endParaRPr>
          </a:p>
          <a:p>
            <a:r>
              <a:rPr lang="en-US" i="1" kern="1200" dirty="0" smtClean="0">
                <a:solidFill>
                  <a:schemeClr val="tx1"/>
                </a:solidFill>
                <a:latin typeface="+mn-lt"/>
                <a:ea typeface="+mn-ea"/>
                <a:cs typeface="+mn-cs"/>
              </a:rPr>
              <a:t>Monthly Payment</a:t>
            </a:r>
            <a:endParaRPr lang="en-US" kern="1200" dirty="0" smtClean="0">
              <a:solidFill>
                <a:schemeClr val="tx1"/>
              </a:solidFill>
              <a:latin typeface="+mn-lt"/>
              <a:ea typeface="+mn-ea"/>
              <a:cs typeface="+mn-cs"/>
            </a:endParaRPr>
          </a:p>
          <a:p>
            <a:r>
              <a:rPr lang="en-US" i="1" kern="1200" dirty="0" smtClean="0">
                <a:solidFill>
                  <a:schemeClr val="tx1"/>
                </a:solidFill>
                <a:latin typeface="+mn-lt"/>
                <a:ea typeface="+mn-ea"/>
                <a:cs typeface="+mn-cs"/>
              </a:rPr>
              <a:t>Finance Charge</a:t>
            </a:r>
            <a:endParaRPr lang="en-US" kern="1200" dirty="0" smtClean="0">
              <a:solidFill>
                <a:schemeClr val="tx1"/>
              </a:solidFill>
              <a:latin typeface="+mn-lt"/>
              <a:ea typeface="+mn-ea"/>
              <a:cs typeface="+mn-cs"/>
            </a:endParaRPr>
          </a:p>
          <a:p>
            <a:r>
              <a:rPr lang="en-US" i="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r>
              <a:rPr lang="en-US" i="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r>
              <a:rPr lang="en-US" i="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r>
              <a:rPr lang="en-US" i="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B176302-00D4-4091-979E-233E098AFB27}" type="slidenum">
              <a:rPr lang="en-US" smtClean="0"/>
              <a:pPr/>
              <a:t>21</a:t>
            </a:fld>
            <a:endParaRPr lang="en-US" dirty="0"/>
          </a:p>
        </p:txBody>
      </p:sp>
    </p:spTree>
    <p:extLst>
      <p:ext uri="{BB962C8B-B14F-4D97-AF65-F5344CB8AC3E}">
        <p14:creationId xmlns="" xmlns:p14="http://schemas.microsoft.com/office/powerpoint/2010/main" val="2298683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457200" y="4343400"/>
            <a:ext cx="5715000" cy="4114800"/>
          </a:xfrm>
        </p:spPr>
        <p:txBody>
          <a:bodyPr>
            <a:noAutofit/>
          </a:bodyPr>
          <a:lstStyle/>
          <a:p>
            <a:endParaRPr lang="en-US" dirty="0" smtClean="0"/>
          </a:p>
          <a:p>
            <a:r>
              <a:rPr lang="en-US" baseline="0" dirty="0" smtClean="0"/>
              <a:t>Additionally, poor credit may also impact whether or not a member is able to rent an apartment, get cable, or qualify for a cell phone.  </a:t>
            </a:r>
          </a:p>
          <a:p>
            <a:endParaRPr lang="en-US" baseline="0" dirty="0" smtClean="0"/>
          </a:p>
          <a:p>
            <a:r>
              <a:rPr lang="en-US" baseline="0" dirty="0" smtClean="0"/>
              <a:t>Car insurance rates may also be impacted if someone has poor credit.  Why is that and what does credit have to do with driving? </a:t>
            </a:r>
          </a:p>
          <a:p>
            <a:endParaRPr lang="en-US" baseline="0" dirty="0" smtClean="0"/>
          </a:p>
          <a:p>
            <a:r>
              <a:rPr lang="en-US" baseline="0" dirty="0" smtClean="0"/>
              <a:t>According to the Insurance Information Institute drivers with lower credit scores file 40% more claims, so…. </a:t>
            </a:r>
          </a:p>
          <a:p>
            <a:endParaRPr lang="en-US" baseline="0" dirty="0" smtClean="0"/>
          </a:p>
          <a:p>
            <a:r>
              <a:rPr lang="en-US" dirty="0" smtClean="0"/>
              <a:t>"A consumer with bad credit is going to pay 20 to 50% more in auto insurance premiums than a person who has good credit," says Clarence Smith, former assistant vice-president at Conning &amp; Co. On the other hand, having sparkling credit could land you lower rates. </a:t>
            </a:r>
          </a:p>
          <a:p>
            <a:endParaRPr lang="en-US" dirty="0" smtClean="0"/>
          </a:p>
          <a:p>
            <a:r>
              <a:rPr lang="en-US" dirty="0" smtClean="0"/>
              <a:t>And</a:t>
            </a:r>
            <a:r>
              <a:rPr lang="en-US" baseline="0" dirty="0" smtClean="0"/>
              <a:t> many employers now pull credit as part of their employment screening process, so poor credit can also edge someone out of a job.  </a:t>
            </a:r>
          </a:p>
          <a:p>
            <a:endParaRPr lang="en-US" baseline="0" dirty="0" smtClean="0"/>
          </a:p>
          <a:p>
            <a:r>
              <a:rPr lang="en-US" baseline="0" dirty="0" smtClean="0"/>
              <a:t>All important information to convey to our members!</a:t>
            </a:r>
            <a:r>
              <a:rPr lang="en-US" dirty="0" smtClean="0"/>
              <a:t> </a:t>
            </a:r>
          </a:p>
          <a:p>
            <a:pPr marL="0" marR="0" indent="0" algn="l" defTabSz="914301"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B176302-00D4-4091-979E-233E098AFB27}" type="slidenum">
              <a:rPr lang="en-US" smtClean="0"/>
              <a:pPr/>
              <a:t>22</a:t>
            </a:fld>
            <a:endParaRPr lang="en-US" dirty="0"/>
          </a:p>
        </p:txBody>
      </p:sp>
    </p:spTree>
    <p:extLst>
      <p:ext uri="{BB962C8B-B14F-4D97-AF65-F5344CB8AC3E}">
        <p14:creationId xmlns="" xmlns:p14="http://schemas.microsoft.com/office/powerpoint/2010/main" val="1478369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1" rtl="0" eaLnBrk="1" fontAlgn="auto" latinLnBrk="0" hangingPunct="1">
              <a:lnSpc>
                <a:spcPct val="100000"/>
              </a:lnSpc>
              <a:spcBef>
                <a:spcPts val="0"/>
              </a:spcBef>
              <a:spcAft>
                <a:spcPts val="0"/>
              </a:spcAft>
              <a:buClrTx/>
              <a:buSzTx/>
              <a:buFontTx/>
              <a:buNone/>
              <a:tabLst/>
              <a:defRPr/>
            </a:pPr>
            <a:r>
              <a:rPr lang="en-US" baseline="0" dirty="0" smtClean="0"/>
              <a:t>Reviewing credit reports with our members puts them at ease and can help them improve their credit score and find ways to save money -- while helping our credit union grow.</a:t>
            </a:r>
          </a:p>
          <a:p>
            <a:pPr marL="0" marR="0" indent="0" algn="l" defTabSz="914301"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301" rtl="0" eaLnBrk="1" fontAlgn="auto" latinLnBrk="0" hangingPunct="1">
              <a:lnSpc>
                <a:spcPct val="100000"/>
              </a:lnSpc>
              <a:spcBef>
                <a:spcPts val="0"/>
              </a:spcBef>
              <a:spcAft>
                <a:spcPts val="0"/>
              </a:spcAft>
              <a:buClrTx/>
              <a:buSzTx/>
              <a:buFontTx/>
              <a:buNone/>
              <a:tabLst/>
              <a:defRPr/>
            </a:pPr>
            <a:r>
              <a:rPr lang="en-US" baseline="0" dirty="0" smtClean="0"/>
              <a:t>Establish authenticity the right way.</a:t>
            </a:r>
          </a:p>
          <a:p>
            <a:pPr marL="0" marR="0" indent="0" algn="l" defTabSz="914301"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I always say,</a:t>
            </a:r>
            <a:r>
              <a:rPr lang="en-US" baseline="0" dirty="0" smtClean="0"/>
              <a:t> “If it doesn’t feel right, then you aren’t doing it right.”  Offering members a solution from our credit union that improves their financial outlook is not selling, it is </a:t>
            </a:r>
            <a:r>
              <a:rPr lang="en-US" i="1" baseline="0" dirty="0" smtClean="0"/>
              <a:t>proactively helping</a:t>
            </a:r>
            <a:r>
              <a:rPr lang="en-US" baseline="0" dirty="0" smtClean="0"/>
              <a:t>.  In fact, we want every member we come in contact with to be offered a helpful suggestion.  Even denied requests can be offered counseling and helpful resources.  </a:t>
            </a:r>
          </a:p>
          <a:p>
            <a:endParaRPr lang="en-US" baseline="0" dirty="0" smtClean="0"/>
          </a:p>
        </p:txBody>
      </p:sp>
      <p:sp>
        <p:nvSpPr>
          <p:cNvPr id="4" name="Slide Number Placeholder 3"/>
          <p:cNvSpPr>
            <a:spLocks noGrp="1"/>
          </p:cNvSpPr>
          <p:nvPr>
            <p:ph type="sldNum" sz="quarter" idx="10"/>
          </p:nvPr>
        </p:nvSpPr>
        <p:spPr/>
        <p:txBody>
          <a:bodyPr/>
          <a:lstStyle/>
          <a:p>
            <a:fld id="{DB176302-00D4-4091-979E-233E098AFB27}" type="slidenum">
              <a:rPr lang="en-US" smtClean="0"/>
              <a:pPr/>
              <a:t>23</a:t>
            </a:fld>
            <a:endParaRPr lang="en-US" dirty="0"/>
          </a:p>
        </p:txBody>
      </p:sp>
    </p:spTree>
    <p:extLst>
      <p:ext uri="{BB962C8B-B14F-4D97-AF65-F5344CB8AC3E}">
        <p14:creationId xmlns="" xmlns:p14="http://schemas.microsoft.com/office/powerpoint/2010/main" val="1695554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52400"/>
            <a:ext cx="4267200" cy="3200400"/>
          </a:xfrm>
        </p:spPr>
      </p:sp>
      <p:sp>
        <p:nvSpPr>
          <p:cNvPr id="3" name="Notes Placeholder 2"/>
          <p:cNvSpPr>
            <a:spLocks noGrp="1"/>
          </p:cNvSpPr>
          <p:nvPr>
            <p:ph type="body" idx="1"/>
          </p:nvPr>
        </p:nvSpPr>
        <p:spPr>
          <a:xfrm>
            <a:off x="152400" y="3657600"/>
            <a:ext cx="6553200" cy="4495800"/>
          </a:xfrm>
        </p:spPr>
        <p:txBody>
          <a:bodyPr>
            <a:normAutofit lnSpcReduction="10000"/>
          </a:bodyPr>
          <a:lstStyle/>
          <a:p>
            <a:pPr marL="0" marR="0" lvl="0" indent="0" algn="l" defTabSz="914301" rtl="0" eaLnBrk="1" fontAlgn="auto" latinLnBrk="0" hangingPunct="1">
              <a:lnSpc>
                <a:spcPct val="100000"/>
              </a:lnSpc>
              <a:spcBef>
                <a:spcPts val="0"/>
              </a:spcBef>
              <a:spcAft>
                <a:spcPts val="0"/>
              </a:spcAft>
              <a:buClrTx/>
              <a:buSzTx/>
              <a:buFontTx/>
              <a:buNone/>
              <a:tabLst/>
              <a:defRPr/>
            </a:pPr>
            <a:r>
              <a:rPr lang="en-US" b="1" kern="1200" dirty="0" smtClean="0">
                <a:solidFill>
                  <a:schemeClr val="tx1"/>
                </a:solidFill>
                <a:latin typeface="+mn-lt"/>
                <a:ea typeface="+mn-ea"/>
                <a:cs typeface="+mn-cs"/>
              </a:rPr>
              <a:t>Speaker Notes:  Modify</a:t>
            </a:r>
            <a:r>
              <a:rPr lang="en-US" b="1" kern="1200" baseline="0" dirty="0" smtClean="0">
                <a:solidFill>
                  <a:schemeClr val="tx1"/>
                </a:solidFill>
                <a:latin typeface="+mn-lt"/>
                <a:ea typeface="+mn-ea"/>
                <a:cs typeface="+mn-cs"/>
              </a:rPr>
              <a:t> the notes on the next few pages to your credit union’s practices.</a:t>
            </a:r>
          </a:p>
          <a:p>
            <a:pPr>
              <a:buFont typeface="Arial" pitchFamily="34" charset="0"/>
              <a:buNone/>
            </a:pPr>
            <a:endParaRPr lang="en-US" baseline="0" dirty="0" smtClean="0"/>
          </a:p>
          <a:p>
            <a:r>
              <a:rPr lang="en-US" sz="1200" kern="1200" dirty="0" smtClean="0">
                <a:solidFill>
                  <a:schemeClr val="tx1"/>
                </a:solidFill>
                <a:latin typeface="+mn-lt"/>
                <a:ea typeface="+mn-ea"/>
                <a:cs typeface="+mn-cs"/>
              </a:rPr>
              <a:t>When you sit down and meet with your member you have a unique opportunity to assist them.  So, start a conversation. If you don’t know them, introduce yourself and get to know them a bit before you begin so you will have a better understanding of how you might be able to help.  For example do they have kids, where do they live, where do they work, what kind of work do they do.   While getting to know your member a little better you will also gain invaluable information about their potential financial needs.</a:t>
            </a:r>
          </a:p>
          <a:p>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Also ask them “As we are doing this review, if I see potential ways we could save you</a:t>
            </a:r>
            <a:r>
              <a:rPr lang="en-US" sz="1200" b="0" kern="1200" baseline="0" dirty="0" smtClean="0">
                <a:solidFill>
                  <a:schemeClr val="tx1"/>
                </a:solidFill>
                <a:latin typeface="+mn-lt"/>
                <a:ea typeface="+mn-ea"/>
                <a:cs typeface="+mn-cs"/>
              </a:rPr>
              <a:t> money, </a:t>
            </a:r>
            <a:r>
              <a:rPr lang="en-US" sz="1200" b="0" kern="1200" dirty="0" smtClean="0">
                <a:solidFill>
                  <a:schemeClr val="tx1"/>
                </a:solidFill>
                <a:latin typeface="+mn-lt"/>
                <a:ea typeface="+mn-ea"/>
                <a:cs typeface="+mn-cs"/>
              </a:rPr>
              <a:t>would you be interested in hearing how?” This will give you an</a:t>
            </a:r>
            <a:r>
              <a:rPr lang="en-US" sz="1200" b="0" kern="1200" baseline="0" dirty="0" smtClean="0">
                <a:solidFill>
                  <a:schemeClr val="tx1"/>
                </a:solidFill>
                <a:latin typeface="+mn-lt"/>
                <a:ea typeface="+mn-ea"/>
                <a:cs typeface="+mn-cs"/>
              </a:rPr>
              <a:t> opening to start a conversation regarding a refinance should an opportunity come to light. </a:t>
            </a:r>
            <a:endParaRPr lang="en-US" sz="1200" b="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Credit report scanning is a little like being a super sleuth, you have the basic facts, and need to determine if you can provide a helpful solution</a:t>
            </a:r>
            <a:r>
              <a:rPr lang="en-US" dirty="0" smtClean="0"/>
              <a:t>. Be on a mission to improve their monthly payment and their overall finance charge,</a:t>
            </a:r>
            <a:r>
              <a:rPr lang="en-US" baseline="0" dirty="0" smtClean="0"/>
              <a:t> detect errors and possible identity theft.</a:t>
            </a:r>
            <a:r>
              <a:rPr lang="en-US" dirty="0" smtClean="0"/>
              <a:t>  </a:t>
            </a:r>
          </a:p>
          <a:p>
            <a:pPr marL="171450" lvl="0" indent="-171450">
              <a:buFont typeface="Arial" pitchFamily="34" charset="0"/>
              <a:buChar char="•"/>
            </a:pPr>
            <a:endParaRPr lang="en-US" kern="1200" dirty="0" smtClean="0">
              <a:solidFill>
                <a:schemeClr val="tx1"/>
              </a:solidFill>
              <a:latin typeface="+mn-lt"/>
              <a:ea typeface="+mn-ea"/>
              <a:cs typeface="+mn-cs"/>
            </a:endParaRPr>
          </a:p>
          <a:p>
            <a:pPr marL="171450" lvl="0" indent="-171450">
              <a:buFont typeface="Arial" pitchFamily="34" charset="0"/>
              <a:buChar char="•"/>
            </a:pPr>
            <a:r>
              <a:rPr lang="en-US" kern="1200" dirty="0" smtClean="0">
                <a:solidFill>
                  <a:schemeClr val="tx1"/>
                </a:solidFill>
                <a:latin typeface="+mn-lt"/>
                <a:ea typeface="+mn-ea"/>
                <a:cs typeface="+mn-cs"/>
              </a:rPr>
              <a:t>When you discuss the credit report verify basic information:  address, employer, previous names</a:t>
            </a:r>
            <a:r>
              <a:rPr lang="en-US" kern="1200" baseline="0" dirty="0" smtClean="0">
                <a:solidFill>
                  <a:schemeClr val="tx1"/>
                </a:solidFill>
                <a:latin typeface="+mn-lt"/>
                <a:ea typeface="+mn-ea"/>
                <a:cs typeface="+mn-cs"/>
              </a:rPr>
              <a:t>. Make sure there are no errors.</a:t>
            </a:r>
            <a:endParaRPr lang="en-US" kern="1200" dirty="0" smtClean="0">
              <a:solidFill>
                <a:schemeClr val="tx1"/>
              </a:solidFill>
              <a:latin typeface="+mn-lt"/>
              <a:ea typeface="+mn-ea"/>
              <a:cs typeface="+mn-cs"/>
            </a:endParaRPr>
          </a:p>
          <a:p>
            <a:pPr lvl="0">
              <a:buFont typeface="Arial" pitchFamily="34" charset="0"/>
              <a:buChar char="•"/>
            </a:pPr>
            <a:endParaRPr lang="en-US" kern="1200" dirty="0" smtClean="0">
              <a:solidFill>
                <a:schemeClr val="tx1"/>
              </a:solidFill>
              <a:latin typeface="+mn-lt"/>
              <a:ea typeface="+mn-ea"/>
              <a:cs typeface="+mn-cs"/>
            </a:endParaRPr>
          </a:p>
          <a:p>
            <a:pPr marL="171450" lvl="0" indent="-171450">
              <a:buFont typeface="Arial" pitchFamily="34" charset="0"/>
              <a:buChar char="•"/>
            </a:pPr>
            <a:r>
              <a:rPr lang="en-US" kern="1200" dirty="0" smtClean="0">
                <a:solidFill>
                  <a:schemeClr val="tx1"/>
                </a:solidFill>
                <a:latin typeface="+mn-lt"/>
                <a:ea typeface="+mn-ea"/>
                <a:cs typeface="+mn-cs"/>
              </a:rPr>
              <a:t>Then</a:t>
            </a:r>
            <a:r>
              <a:rPr lang="en-US" kern="1200" baseline="0" dirty="0" smtClean="0">
                <a:solidFill>
                  <a:schemeClr val="tx1"/>
                </a:solidFill>
                <a:latin typeface="+mn-lt"/>
                <a:ea typeface="+mn-ea"/>
                <a:cs typeface="+mn-cs"/>
              </a:rPr>
              <a:t> v</a:t>
            </a:r>
            <a:r>
              <a:rPr lang="en-US" kern="1200" dirty="0" smtClean="0">
                <a:solidFill>
                  <a:schemeClr val="tx1"/>
                </a:solidFill>
                <a:latin typeface="+mn-lt"/>
                <a:ea typeface="+mn-ea"/>
                <a:cs typeface="+mn-cs"/>
              </a:rPr>
              <a:t>erify each trade line, if a member does not remember the line/loan – make a note of it to revisit later or for the member to research. Is</a:t>
            </a:r>
            <a:r>
              <a:rPr lang="en-US" kern="1200" baseline="0" dirty="0" smtClean="0">
                <a:solidFill>
                  <a:schemeClr val="tx1"/>
                </a:solidFill>
                <a:latin typeface="+mn-lt"/>
                <a:ea typeface="+mn-ea"/>
                <a:cs typeface="+mn-cs"/>
              </a:rPr>
              <a:t> the borrower a p</a:t>
            </a:r>
            <a:r>
              <a:rPr lang="en-US" kern="1200" dirty="0" smtClean="0">
                <a:solidFill>
                  <a:schemeClr val="tx1"/>
                </a:solidFill>
                <a:latin typeface="+mn-lt"/>
                <a:ea typeface="+mn-ea"/>
                <a:cs typeface="+mn-cs"/>
              </a:rPr>
              <a:t>ossible co-signor?  Could be a sign of identity theft?  </a:t>
            </a:r>
            <a:r>
              <a:rPr lang="en-US" kern="1200" baseline="0" dirty="0" smtClean="0">
                <a:solidFill>
                  <a:schemeClr val="tx1"/>
                </a:solidFill>
                <a:latin typeface="+mn-lt"/>
                <a:ea typeface="+mn-ea"/>
                <a:cs typeface="+mn-cs"/>
              </a:rPr>
              <a:t>We’ll discuss later in the presentation how to handle identity theft.</a:t>
            </a:r>
          </a:p>
          <a:p>
            <a:pPr marL="0" lvl="0" indent="0">
              <a:buFont typeface="Arial" pitchFamily="34" charset="0"/>
              <a:buNone/>
            </a:pPr>
            <a:r>
              <a:rPr lang="en-US" kern="1200" baseline="0" dirty="0" smtClean="0">
                <a:solidFill>
                  <a:schemeClr val="tx1"/>
                </a:solidFill>
                <a:latin typeface="+mn-lt"/>
                <a:ea typeface="+mn-ea"/>
                <a:cs typeface="+mn-cs"/>
              </a:rPr>
              <a:t>  </a:t>
            </a:r>
          </a:p>
          <a:p>
            <a:pPr marL="171450" indent="-171450">
              <a:buFont typeface="Arial" pitchFamily="34" charset="0"/>
              <a:buChar char="•"/>
            </a:pPr>
            <a:r>
              <a:rPr lang="en-US" kern="1200" dirty="0" smtClean="0">
                <a:solidFill>
                  <a:schemeClr val="tx1"/>
                </a:solidFill>
                <a:latin typeface="+mn-lt"/>
                <a:ea typeface="+mn-ea"/>
                <a:cs typeface="+mn-cs"/>
              </a:rPr>
              <a:t>If there</a:t>
            </a:r>
            <a:r>
              <a:rPr lang="en-US" kern="1200" baseline="0" dirty="0" smtClean="0">
                <a:solidFill>
                  <a:schemeClr val="tx1"/>
                </a:solidFill>
                <a:latin typeface="+mn-lt"/>
                <a:ea typeface="+mn-ea"/>
                <a:cs typeface="+mn-cs"/>
              </a:rPr>
              <a:t> is a mistake on their credit report, be sure they understand how to dispute errors.  We will also discuss how to do this in a minute.</a:t>
            </a:r>
          </a:p>
          <a:p>
            <a:endParaRPr lang="en-US"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24</a:t>
            </a:fld>
            <a:endParaRPr lang="en-US" dirty="0"/>
          </a:p>
        </p:txBody>
      </p:sp>
    </p:spTree>
    <p:extLst>
      <p:ext uri="{BB962C8B-B14F-4D97-AF65-F5344CB8AC3E}">
        <p14:creationId xmlns="" xmlns:p14="http://schemas.microsoft.com/office/powerpoint/2010/main" val="3477526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91000"/>
            <a:ext cx="6248400" cy="4267200"/>
          </a:xfrm>
        </p:spPr>
        <p:txBody>
          <a:bodyPr>
            <a:normAutofit lnSpcReduction="10000"/>
          </a:bodyPr>
          <a:lstStyle/>
          <a:p>
            <a:pPr marL="0" marR="0" lvl="0" indent="0" algn="l" defTabSz="914301" rtl="0" eaLnBrk="1" fontAlgn="auto" latinLnBrk="0" hangingPunct="1">
              <a:lnSpc>
                <a:spcPct val="100000"/>
              </a:lnSpc>
              <a:spcBef>
                <a:spcPts val="0"/>
              </a:spcBef>
              <a:spcAft>
                <a:spcPts val="0"/>
              </a:spcAft>
              <a:buClrTx/>
              <a:buSzTx/>
              <a:buFont typeface="Arial" pitchFamily="34" charset="0"/>
              <a:buNone/>
              <a:tabLst/>
              <a:defRPr/>
            </a:pPr>
            <a:endParaRPr lang="en-US" sz="1200" b="1" kern="1200" dirty="0" smtClean="0">
              <a:solidFill>
                <a:schemeClr val="tx1"/>
              </a:solidFill>
              <a:latin typeface="+mn-lt"/>
              <a:ea typeface="+mn-ea"/>
              <a:cs typeface="+mn-cs"/>
            </a:endParaRPr>
          </a:p>
          <a:p>
            <a:pPr marL="0" marR="0" lvl="0" indent="0" algn="l" defTabSz="914301"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Negative items:</a:t>
            </a:r>
          </a:p>
          <a:p>
            <a:pPr marL="171450" marR="0" lvl="0" indent="-171450" algn="l" defTabSz="914301" rtl="0" eaLnBrk="1" fontAlgn="auto" latinLnBrk="0" hangingPunct="1">
              <a:lnSpc>
                <a:spcPct val="100000"/>
              </a:lnSpc>
              <a:spcBef>
                <a:spcPts val="0"/>
              </a:spcBef>
              <a:spcAft>
                <a:spcPts val="0"/>
              </a:spcAft>
              <a:buClrTx/>
              <a:buSzTx/>
              <a:buFont typeface="Arial" pitchFamily="34" charset="0"/>
              <a:buChar char="•"/>
              <a:tabLst/>
              <a:defRPr/>
            </a:pPr>
            <a:r>
              <a:rPr lang="en-US" kern="1200" dirty="0" smtClean="0">
                <a:solidFill>
                  <a:schemeClr val="tx1"/>
                </a:solidFill>
                <a:latin typeface="+mn-lt"/>
                <a:ea typeface="+mn-ea"/>
                <a:cs typeface="+mn-cs"/>
              </a:rPr>
              <a:t>If you notice any late payments ask them to verify its accuracy - if they simply forgot mention automatic bill pay, online banking and/or account alerts to help them protect their credit score by  avoiding a similar situation in the future.  </a:t>
            </a:r>
          </a:p>
          <a:p>
            <a:pPr marL="171450" marR="0" lvl="0" indent="-171450" algn="l" defTabSz="914301"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pPr marL="171450" marR="0" lvl="0" indent="-171450" algn="l" defTabSz="914301"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latin typeface="+mn-lt"/>
                <a:ea typeface="+mn-ea"/>
                <a:cs typeface="+mn-cs"/>
              </a:rPr>
              <a:t>If the consumer’s credit report </a:t>
            </a:r>
            <a:r>
              <a:rPr lang="en-US" sz="1200" i="1" kern="1200" dirty="0" smtClean="0">
                <a:latin typeface="+mn-lt"/>
                <a:ea typeface="+mn-ea"/>
                <a:cs typeface="+mn-cs"/>
              </a:rPr>
              <a:t>is riddled </a:t>
            </a:r>
            <a:r>
              <a:rPr lang="en-US" sz="1200" kern="1200" dirty="0" smtClean="0">
                <a:latin typeface="+mn-lt"/>
                <a:ea typeface="+mn-ea"/>
                <a:cs typeface="+mn-cs"/>
              </a:rPr>
              <a:t>with late payments, judgments, or the like – still verify accuracy -- then ask them about their situation, and consider our institutions lending criteria.  If they disclose that they have terrible credit, you may want to focus on improving their credit with a secure credit card, and establishing a sound repayment strategy in their budget.  </a:t>
            </a:r>
            <a:r>
              <a:rPr lang="en-US" dirty="0" smtClean="0"/>
              <a:t>Counsel them on </a:t>
            </a:r>
            <a:r>
              <a:rPr lang="en-US" sz="1200" kern="1200" dirty="0" smtClean="0">
                <a:latin typeface="+mn-lt"/>
                <a:ea typeface="+mn-ea"/>
                <a:cs typeface="+mn-cs"/>
              </a:rPr>
              <a:t>general</a:t>
            </a:r>
            <a:r>
              <a:rPr lang="en-US" sz="1200" kern="1200" baseline="0" dirty="0" smtClean="0">
                <a:latin typeface="+mn-lt"/>
                <a:ea typeface="+mn-ea"/>
                <a:cs typeface="+mn-cs"/>
              </a:rPr>
              <a:t> </a:t>
            </a:r>
            <a:r>
              <a:rPr lang="en-US" sz="1200" kern="1200" dirty="0" smtClean="0">
                <a:latin typeface="+mn-lt"/>
                <a:ea typeface="+mn-ea"/>
                <a:cs typeface="+mn-cs"/>
              </a:rPr>
              <a:t>credit repair techniques. They need advice from someone they can trust. We’ll discuss more in-depth</a:t>
            </a:r>
            <a:r>
              <a:rPr lang="en-US" sz="1200" kern="1200" baseline="0" dirty="0" smtClean="0">
                <a:latin typeface="+mn-lt"/>
                <a:ea typeface="+mn-ea"/>
                <a:cs typeface="+mn-cs"/>
              </a:rPr>
              <a:t> credit building techniques in a minute. </a:t>
            </a:r>
            <a:r>
              <a:rPr lang="en-US" kern="1200" dirty="0" smtClean="0">
                <a:latin typeface="+mn-lt"/>
                <a:ea typeface="+mn-ea"/>
                <a:cs typeface="+mn-cs"/>
              </a:rPr>
              <a:t>If cash flow is an issue ask if they have prepared a budget?  Refer to an upcoming</a:t>
            </a:r>
            <a:r>
              <a:rPr lang="en-US" kern="1200" baseline="0" dirty="0" smtClean="0">
                <a:latin typeface="+mn-lt"/>
                <a:ea typeface="+mn-ea"/>
                <a:cs typeface="+mn-cs"/>
              </a:rPr>
              <a:t> credit union budgeting seminar and/or a credit union budget counselor</a:t>
            </a:r>
            <a:r>
              <a:rPr lang="en-US"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171450" marR="0" lvl="0" indent="-171450" algn="l" defTabSz="914301"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smtClean="0">
              <a:solidFill>
                <a:schemeClr val="tx1"/>
              </a:solidFill>
              <a:latin typeface="+mn-lt"/>
              <a:ea typeface="+mn-ea"/>
              <a:cs typeface="+mn-cs"/>
            </a:endParaRPr>
          </a:p>
          <a:p>
            <a:pPr marL="0" marR="0" lvl="0" indent="0" algn="l" defTabSz="914301"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Loans</a:t>
            </a:r>
            <a:r>
              <a:rPr lang="en-US" sz="1200" b="1" kern="1200" baseline="0" dirty="0" smtClean="0">
                <a:solidFill>
                  <a:schemeClr val="tx1"/>
                </a:solidFill>
                <a:latin typeface="+mn-lt"/>
                <a:ea typeface="+mn-ea"/>
                <a:cs typeface="+mn-cs"/>
              </a:rPr>
              <a:t> held elsewhere:</a:t>
            </a:r>
            <a:endParaRPr lang="en-US" sz="1200" b="1" kern="1200" dirty="0" smtClean="0">
              <a:solidFill>
                <a:schemeClr val="tx1"/>
              </a:solidFill>
              <a:latin typeface="+mn-lt"/>
              <a:ea typeface="+mn-ea"/>
              <a:cs typeface="+mn-cs"/>
            </a:endParaRPr>
          </a:p>
          <a:p>
            <a:pPr marL="171450" lvl="0" indent="-171450">
              <a:buFont typeface="Arial" pitchFamily="34" charset="0"/>
              <a:buChar char="•"/>
            </a:pPr>
            <a:r>
              <a:rPr lang="en-US" kern="1200" dirty="0" smtClean="0">
                <a:solidFill>
                  <a:schemeClr val="tx1"/>
                </a:solidFill>
                <a:latin typeface="+mn-lt"/>
                <a:ea typeface="+mn-ea"/>
                <a:cs typeface="+mn-cs"/>
              </a:rPr>
              <a:t>Review existing trades held with other lenders.  Look for opportunities</a:t>
            </a:r>
            <a:r>
              <a:rPr lang="en-US" kern="1200" baseline="0" dirty="0" smtClean="0">
                <a:solidFill>
                  <a:schemeClr val="tx1"/>
                </a:solidFill>
                <a:latin typeface="+mn-lt"/>
                <a:ea typeface="+mn-ea"/>
                <a:cs typeface="+mn-cs"/>
              </a:rPr>
              <a:t> to refinance to lower-rate loans with us.</a:t>
            </a:r>
          </a:p>
          <a:p>
            <a:pPr marL="0" lvl="0" indent="0">
              <a:buFont typeface="Arial" pitchFamily="34" charset="0"/>
              <a:buNone/>
            </a:pPr>
            <a:endParaRPr lang="en-US" kern="1200" dirty="0" smtClean="0">
              <a:solidFill>
                <a:schemeClr val="tx1"/>
              </a:solidFill>
              <a:latin typeface="+mn-lt"/>
              <a:ea typeface="+mn-ea"/>
              <a:cs typeface="+mn-cs"/>
            </a:endParaRPr>
          </a:p>
          <a:p>
            <a:pPr marL="171450" lvl="0" indent="-171450">
              <a:buFont typeface="Arial" pitchFamily="34" charset="0"/>
              <a:buNone/>
            </a:pPr>
            <a:r>
              <a:rPr lang="en-US" b="1" i="1" kern="1200" dirty="0" smtClean="0">
                <a:solidFill>
                  <a:schemeClr val="tx1"/>
                </a:solidFill>
                <a:latin typeface="+mn-lt"/>
                <a:ea typeface="+mn-ea"/>
                <a:cs typeface="+mn-cs"/>
              </a:rPr>
              <a:t>Special Note about Vehicle loans: </a:t>
            </a:r>
          </a:p>
          <a:p>
            <a:pPr marL="171450" lvl="0" indent="-171450">
              <a:buFont typeface="Arial" pitchFamily="34" charset="0"/>
              <a:buNone/>
            </a:pPr>
            <a:r>
              <a:rPr lang="en-US" b="1" i="1" kern="1200" dirty="0" smtClean="0">
                <a:solidFill>
                  <a:schemeClr val="tx1"/>
                </a:solidFill>
                <a:latin typeface="+mn-lt"/>
                <a:ea typeface="+mn-ea"/>
                <a:cs typeface="+mn-cs"/>
              </a:rPr>
              <a:t>	</a:t>
            </a:r>
            <a:r>
              <a:rPr lang="en-US" kern="1200" dirty="0" smtClean="0">
                <a:solidFill>
                  <a:schemeClr val="tx1"/>
                </a:solidFill>
                <a:latin typeface="+mn-lt"/>
                <a:ea typeface="+mn-ea"/>
                <a:cs typeface="+mn-cs"/>
              </a:rPr>
              <a:t>Sometimes our members are convinced to accept the dealer financing because it is easy and convenient, but run the numbers and see if we can save them money.  Make sure there are no prepayment penalties involved if it is a relatively new loan. </a:t>
            </a:r>
          </a:p>
          <a:p>
            <a:pPr marL="171450" lvl="0" indent="-171450">
              <a:buFont typeface="Arial" pitchFamily="34" charset="0"/>
              <a:buChar char="•"/>
            </a:pPr>
            <a:endParaRPr lang="en-US"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25</a:t>
            </a:fld>
            <a:endParaRPr lang="en-US" dirty="0"/>
          </a:p>
        </p:txBody>
      </p:sp>
    </p:spTree>
    <p:extLst>
      <p:ext uri="{BB962C8B-B14F-4D97-AF65-F5344CB8AC3E}">
        <p14:creationId xmlns="" xmlns:p14="http://schemas.microsoft.com/office/powerpoint/2010/main" val="3664764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267200" cy="3200400"/>
          </a:xfrm>
        </p:spPr>
      </p:sp>
      <p:sp>
        <p:nvSpPr>
          <p:cNvPr id="3" name="Notes Placeholder 2"/>
          <p:cNvSpPr>
            <a:spLocks noGrp="1"/>
          </p:cNvSpPr>
          <p:nvPr>
            <p:ph type="body" idx="1"/>
          </p:nvPr>
        </p:nvSpPr>
        <p:spPr>
          <a:xfrm>
            <a:off x="228600" y="4038600"/>
            <a:ext cx="6477000" cy="4800600"/>
          </a:xfrm>
        </p:spPr>
        <p:txBody>
          <a:bodyPr>
            <a:normAutofit lnSpcReduction="10000"/>
          </a:bodyPr>
          <a:lstStyle/>
          <a:p>
            <a:pPr>
              <a:defRPr/>
            </a:pPr>
            <a:r>
              <a:rPr lang="en-US" b="1" i="1" dirty="0" smtClean="0"/>
              <a:t>Optional Slide:  Decide if this calculator might work for your credit union.  (See Credit Union Enrichment </a:t>
            </a:r>
            <a:r>
              <a:rPr lang="en-US" b="1" i="1" baseline="0" dirty="0" smtClean="0"/>
              <a:t> Kit D</a:t>
            </a:r>
            <a:r>
              <a:rPr lang="en-US" b="1" i="1" dirty="0" smtClean="0"/>
              <a:t>ocument  11 – Excel Calculator.)</a:t>
            </a:r>
            <a:r>
              <a:rPr lang="en-US" b="1" i="1" baseline="0" dirty="0" smtClean="0"/>
              <a:t>  Alternatively, replace with  your own tools and work through an example of how to determine if refinancing is right for your members.</a:t>
            </a:r>
          </a:p>
          <a:p>
            <a:pPr>
              <a:defRPr/>
            </a:pPr>
            <a:r>
              <a:rPr lang="en-US" b="1" i="1" dirty="0" smtClean="0"/>
              <a:t> </a:t>
            </a:r>
          </a:p>
          <a:p>
            <a:pPr marL="0" marR="0" indent="0" algn="l" defTabSz="914301" rtl="0" eaLnBrk="1" fontAlgn="auto" latinLnBrk="0" hangingPunct="1">
              <a:lnSpc>
                <a:spcPct val="100000"/>
              </a:lnSpc>
              <a:spcBef>
                <a:spcPts val="0"/>
              </a:spcBef>
              <a:spcAft>
                <a:spcPts val="0"/>
              </a:spcAft>
              <a:buClrTx/>
              <a:buSzTx/>
              <a:buFontTx/>
              <a:buNone/>
              <a:tabLst/>
              <a:defRPr/>
            </a:pPr>
            <a:r>
              <a:rPr lang="en-US" b="1" u="none" baseline="0" dirty="0" smtClean="0"/>
              <a:t>Speaker Notes:  Walk audience through the use of this calculator and state: </a:t>
            </a:r>
            <a:r>
              <a:rPr lang="en-US" b="1" u="sng" baseline="0" dirty="0" smtClean="0"/>
              <a:t>This is an estimate for a conversation starter with a member only.  If refinancing might be feasible, inform the member that the actual credit union rate and savings will be determined by our loan officers based on his or her current credit</a:t>
            </a:r>
            <a:r>
              <a:rPr lang="en-US" b="1" u="sng" dirty="0" smtClean="0"/>
              <a:t> and</a:t>
            </a:r>
            <a:r>
              <a:rPr lang="en-US" b="1" u="sng" baseline="0" dirty="0" smtClean="0"/>
              <a:t> other criteria once an application has been submitted.  </a:t>
            </a:r>
          </a:p>
          <a:p>
            <a:pPr marL="0" marR="0" indent="0" algn="l" defTabSz="914301" rtl="0" eaLnBrk="1" fontAlgn="auto" latinLnBrk="0" hangingPunct="1">
              <a:lnSpc>
                <a:spcPct val="100000"/>
              </a:lnSpc>
              <a:spcBef>
                <a:spcPts val="0"/>
              </a:spcBef>
              <a:spcAft>
                <a:spcPts val="0"/>
              </a:spcAft>
              <a:buClrTx/>
              <a:buSzTx/>
              <a:buFontTx/>
              <a:buNone/>
              <a:tabLst/>
              <a:defRPr/>
            </a:pPr>
            <a:endParaRPr lang="en-US" baseline="0" dirty="0" smtClean="0"/>
          </a:p>
          <a:p>
            <a:pPr>
              <a:defRPr/>
            </a:pPr>
            <a:r>
              <a:rPr lang="en-US" dirty="0" smtClean="0"/>
              <a:t>Sometimes a member knows the interest rate that they are paying on a loan, but if the member does not know what their original interest rate was, you could use something like this simple calculator to help determine whether or not you can save them by refinancing. </a:t>
            </a:r>
          </a:p>
          <a:p>
            <a:pPr>
              <a:defRPr/>
            </a:pPr>
            <a:r>
              <a:rPr lang="en-US" dirty="0" smtClean="0"/>
              <a:t> </a:t>
            </a:r>
            <a:endParaRPr lang="en-US" b="1" u="sng" dirty="0" smtClean="0"/>
          </a:p>
          <a:p>
            <a:pPr marL="0" marR="0" indent="0" algn="l" defTabSz="914301" rtl="0" eaLnBrk="1" fontAlgn="auto" latinLnBrk="0" hangingPunct="1">
              <a:lnSpc>
                <a:spcPct val="100000"/>
              </a:lnSpc>
              <a:spcBef>
                <a:spcPts val="0"/>
              </a:spcBef>
              <a:spcAft>
                <a:spcPts val="0"/>
              </a:spcAft>
              <a:buClrTx/>
              <a:buSzTx/>
              <a:buFontTx/>
              <a:buNone/>
              <a:tabLst/>
              <a:defRPr/>
            </a:pPr>
            <a:r>
              <a:rPr lang="en-US" baseline="0" dirty="0" smtClean="0"/>
              <a:t>Using the credit report we can see the original loan amount and the consumer’s monthly payment.  S</a:t>
            </a:r>
            <a:r>
              <a:rPr lang="en-US" dirty="0" smtClean="0"/>
              <a:t>ome credit reports also show term, but that varies based on the credit bureau provider.  If the term is not included in the credit report, you can ask the member what their original term was.</a:t>
            </a:r>
            <a:r>
              <a:rPr lang="en-US" baseline="0" dirty="0" smtClean="0"/>
              <a:t>  We can use this information to give us a rough idea of the interest rate they currently have.</a:t>
            </a:r>
            <a:r>
              <a:rPr lang="en-US" dirty="0" smtClean="0"/>
              <a:t>  </a:t>
            </a:r>
            <a:r>
              <a:rPr lang="en-US" baseline="0" dirty="0" smtClean="0"/>
              <a:t>Of course this does not take into account any loan add ons such as insurance so be sure to confirm this information with your member.</a:t>
            </a:r>
          </a:p>
          <a:p>
            <a:pPr marL="0" marR="0" indent="0" algn="l" defTabSz="914301"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301" rtl="0" eaLnBrk="1" fontAlgn="auto" latinLnBrk="0" hangingPunct="1">
              <a:lnSpc>
                <a:spcPct val="100000"/>
              </a:lnSpc>
              <a:spcBef>
                <a:spcPts val="0"/>
              </a:spcBef>
              <a:spcAft>
                <a:spcPts val="0"/>
              </a:spcAft>
              <a:buClrTx/>
              <a:buSzTx/>
              <a:buFontTx/>
              <a:buNone/>
              <a:tabLst/>
              <a:defRPr/>
            </a:pPr>
            <a:r>
              <a:rPr lang="en-US" baseline="0" dirty="0" smtClean="0"/>
              <a:t>Then calculate the difference from their estimated current rate to the credit union’s “as low as” rate for this loan product for the remaining term on their existing loan to determine the approximate savings.</a:t>
            </a:r>
          </a:p>
          <a:p>
            <a:pPr marL="0" marR="0" indent="0" algn="l" defTabSz="914301"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301" rtl="0" eaLnBrk="1" fontAlgn="auto" latinLnBrk="0" hangingPunct="1">
              <a:lnSpc>
                <a:spcPct val="100000"/>
              </a:lnSpc>
              <a:spcBef>
                <a:spcPts val="0"/>
              </a:spcBef>
              <a:spcAft>
                <a:spcPts val="0"/>
              </a:spcAft>
              <a:buClrTx/>
              <a:buSzTx/>
              <a:buFontTx/>
              <a:buNone/>
              <a:tabLst/>
              <a:defRPr/>
            </a:pPr>
            <a:r>
              <a:rPr lang="en-US" baseline="0" dirty="0" smtClean="0"/>
              <a:t>If refinancing makes sense, then ask the member to apply to determine the actual interest rate and saving and to proceed with the possible refinance.</a:t>
            </a:r>
          </a:p>
          <a:p>
            <a:pPr marL="0" marR="0" indent="0" algn="l" defTabSz="914301"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301"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301"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301"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26</a:t>
            </a:fld>
            <a:endParaRPr lang="en-US" dirty="0"/>
          </a:p>
        </p:txBody>
      </p:sp>
    </p:spTree>
    <p:extLst>
      <p:ext uri="{BB962C8B-B14F-4D97-AF65-F5344CB8AC3E}">
        <p14:creationId xmlns="" xmlns:p14="http://schemas.microsoft.com/office/powerpoint/2010/main" val="2342528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228600"/>
            <a:ext cx="4572000" cy="3429000"/>
          </a:xfrm>
        </p:spPr>
      </p:sp>
      <p:sp>
        <p:nvSpPr>
          <p:cNvPr id="3" name="Notes Placeholder 2"/>
          <p:cNvSpPr>
            <a:spLocks noGrp="1"/>
          </p:cNvSpPr>
          <p:nvPr>
            <p:ph type="body" idx="1"/>
          </p:nvPr>
        </p:nvSpPr>
        <p:spPr>
          <a:xfrm>
            <a:off x="152400" y="3810000"/>
            <a:ext cx="6477000" cy="5181600"/>
          </a:xfrm>
        </p:spPr>
        <p:txBody>
          <a:bodyPr>
            <a:normAutofit/>
          </a:bodyPr>
          <a:lstStyle/>
          <a:p>
            <a:r>
              <a:rPr lang="en-US" sz="1200" b="1" kern="1200" dirty="0" smtClean="0">
                <a:solidFill>
                  <a:schemeClr val="tx1"/>
                </a:solidFill>
                <a:latin typeface="+mn-lt"/>
                <a:ea typeface="+mn-ea"/>
                <a:cs typeface="+mn-cs"/>
              </a:rPr>
              <a:t>Total Revolving Debt: </a:t>
            </a:r>
            <a:r>
              <a:rPr lang="en-US" sz="1200" kern="1200" dirty="0" smtClean="0">
                <a:solidFill>
                  <a:schemeClr val="tx1"/>
                </a:solidFill>
                <a:latin typeface="+mn-lt"/>
                <a:ea typeface="+mn-ea"/>
                <a:cs typeface="+mn-cs"/>
              </a:rPr>
              <a:t>Many times the best solution is not moving credit card balances around.  When you offer a plan to transfer their debt to our credit union, be sure to explain how they should have automatic deposits to savings for the amount of their cash flow improvement, so that they will have their own resources to turn to and won’t have to resort to credit cards the next time they face an unexpected expense.  Sometimes you can’t offer a loan for the full amount they need for debt consolidation, so think of it as a 5 year plan.  Help define a strategy where they can make incremental improvements.  Success propels success.  Once they are making progress, they will feel better and want more of </a:t>
            </a:r>
            <a:r>
              <a:rPr lang="en-US" sz="1200" i="1" kern="1200" dirty="0" smtClean="0">
                <a:solidFill>
                  <a:schemeClr val="tx1"/>
                </a:solidFill>
                <a:latin typeface="+mn-lt"/>
                <a:ea typeface="+mn-ea"/>
                <a:cs typeface="+mn-cs"/>
              </a:rPr>
              <a:t>feeling better!!</a:t>
            </a:r>
            <a:r>
              <a:rPr lang="en-US" sz="1200" i="1" kern="1200" baseline="0" dirty="0" smtClean="0">
                <a:solidFill>
                  <a:schemeClr val="tx1"/>
                </a:solidFill>
                <a:latin typeface="+mn-lt"/>
                <a:ea typeface="+mn-ea"/>
                <a:cs typeface="+mn-cs"/>
              </a:rPr>
              <a:t>  </a:t>
            </a:r>
            <a:r>
              <a:rPr lang="en-US" sz="1200" i="0" kern="1200" baseline="0" dirty="0" smtClean="0">
                <a:solidFill>
                  <a:schemeClr val="tx1"/>
                </a:solidFill>
                <a:latin typeface="+mn-lt"/>
                <a:ea typeface="+mn-ea"/>
                <a:cs typeface="+mn-cs"/>
              </a:rPr>
              <a:t>Be sure to ask the member if they have a budget, sometimes just helping a member prepare a budget can help them organize and manage their finances and allow them to come up with a strategy to pay down debt.  </a:t>
            </a:r>
          </a:p>
          <a:p>
            <a:endParaRPr lang="en-US" sz="1200" i="0" kern="1200" baseline="0" dirty="0" smtClean="0">
              <a:solidFill>
                <a:schemeClr val="tx1"/>
              </a:solidFill>
              <a:latin typeface="+mn-lt"/>
              <a:ea typeface="+mn-ea"/>
              <a:cs typeface="+mn-cs"/>
            </a:endParaRPr>
          </a:p>
          <a:p>
            <a:r>
              <a:rPr lang="en-US" sz="1200" b="1" i="0" kern="1200" baseline="0" dirty="0" smtClean="0">
                <a:solidFill>
                  <a:schemeClr val="tx1"/>
                </a:solidFill>
                <a:latin typeface="+mn-lt"/>
                <a:ea typeface="+mn-ea"/>
                <a:cs typeface="+mn-cs"/>
              </a:rPr>
              <a:t>Other:</a:t>
            </a:r>
            <a:endParaRPr lang="en-US" sz="1200" b="1" i="0" kern="1200" dirty="0" smtClean="0">
              <a:solidFill>
                <a:schemeClr val="tx1"/>
              </a:solidFill>
              <a:latin typeface="+mn-lt"/>
              <a:ea typeface="+mn-ea"/>
              <a:cs typeface="+mn-cs"/>
            </a:endParaRPr>
          </a:p>
          <a:p>
            <a:pPr marL="171450" marR="0" lvl="0" indent="-171450" algn="l" defTabSz="9143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latin typeface="+mn-lt"/>
                <a:ea typeface="+mn-ea"/>
                <a:cs typeface="+mn-cs"/>
              </a:rPr>
              <a:t>If the member doesn’t have a current car</a:t>
            </a:r>
            <a:r>
              <a:rPr lang="en-US" kern="1200" baseline="0" dirty="0" smtClean="0">
                <a:solidFill>
                  <a:schemeClr val="tx1"/>
                </a:solidFill>
                <a:latin typeface="+mn-lt"/>
                <a:ea typeface="+mn-ea"/>
                <a:cs typeface="+mn-cs"/>
              </a:rPr>
              <a:t> loan that could also be a sign that they might be in the market for a new car.</a:t>
            </a:r>
          </a:p>
          <a:p>
            <a:pPr marL="171450" marR="0" lvl="0" indent="-171450" algn="l" defTabSz="91430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kern="1200" baseline="0" dirty="0" smtClean="0">
              <a:solidFill>
                <a:schemeClr val="tx1"/>
              </a:solidFill>
              <a:latin typeface="+mn-lt"/>
              <a:ea typeface="+mn-ea"/>
              <a:cs typeface="+mn-cs"/>
            </a:endParaRPr>
          </a:p>
          <a:p>
            <a:pPr marL="171450" marR="0" lvl="0" indent="-171450" algn="l" defTabSz="9143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baseline="0" dirty="0" smtClean="0">
                <a:solidFill>
                  <a:schemeClr val="tx1"/>
                </a:solidFill>
                <a:latin typeface="+mn-lt"/>
                <a:ea typeface="+mn-ea"/>
                <a:cs typeface="+mn-cs"/>
              </a:rPr>
              <a:t>No/few credit lines?  Perhaps they might benefit from opening a secured credit card.  </a:t>
            </a:r>
            <a:endParaRPr lang="en-US" kern="1200" dirty="0" smtClean="0">
              <a:solidFill>
                <a:schemeClr val="tx1"/>
              </a:solidFill>
              <a:latin typeface="+mn-lt"/>
              <a:ea typeface="+mn-ea"/>
              <a:cs typeface="+mn-cs"/>
            </a:endParaRPr>
          </a:p>
          <a:p>
            <a:pPr lvl="0">
              <a:buFont typeface="Arial" pitchFamily="34" charset="0"/>
              <a:buNone/>
            </a:pPr>
            <a:endParaRPr lang="en-US" kern="1200" dirty="0" smtClean="0">
              <a:solidFill>
                <a:schemeClr val="tx1"/>
              </a:solidFill>
              <a:latin typeface="+mn-lt"/>
              <a:ea typeface="+mn-ea"/>
              <a:cs typeface="+mn-cs"/>
            </a:endParaRPr>
          </a:p>
          <a:p>
            <a:pPr marL="171450" lvl="0" indent="-171450">
              <a:buFont typeface="Arial" pitchFamily="34" charset="0"/>
              <a:buChar char="•"/>
            </a:pPr>
            <a:r>
              <a:rPr lang="en-US" kern="1200" dirty="0" smtClean="0">
                <a:solidFill>
                  <a:schemeClr val="tx1"/>
                </a:solidFill>
                <a:latin typeface="+mn-lt"/>
                <a:ea typeface="+mn-ea"/>
                <a:cs typeface="+mn-cs"/>
              </a:rPr>
              <a:t>Ask about recent credit inquiries - to verify legitimacy and see if you might be able to assist them with a current need.</a:t>
            </a:r>
          </a:p>
          <a:p>
            <a:pPr marL="171450" lvl="0" indent="-171450">
              <a:buFont typeface="Arial" pitchFamily="34" charset="0"/>
              <a:buChar char="•"/>
            </a:pPr>
            <a:endParaRPr lang="en-US" kern="1200" dirty="0" smtClean="0">
              <a:solidFill>
                <a:schemeClr val="tx1"/>
              </a:solidFill>
              <a:latin typeface="+mn-lt"/>
              <a:ea typeface="+mn-ea"/>
              <a:cs typeface="+mn-cs"/>
            </a:endParaRPr>
          </a:p>
          <a:p>
            <a:pPr marL="171450" lvl="0" indent="-171450">
              <a:buFont typeface="Arial" pitchFamily="34" charset="0"/>
              <a:buChar char="•"/>
            </a:pPr>
            <a:r>
              <a:rPr lang="en-US" kern="1200" dirty="0" smtClean="0">
                <a:solidFill>
                  <a:schemeClr val="tx1"/>
                </a:solidFill>
                <a:latin typeface="+mn-lt"/>
                <a:ea typeface="+mn-ea"/>
                <a:cs typeface="+mn-cs"/>
              </a:rPr>
              <a:t>Also notice if they have credit lines but do not carry a balance, this might indicate they have a high income or that they are more focused on savings so they keep their credit for emergencies.  Perhaps they might benefit from meeting with our investment advisor for a savings check up or a financial planning session.</a:t>
            </a:r>
          </a:p>
          <a:p>
            <a:pPr lvl="0">
              <a:buFont typeface="Arial" pitchFamily="34" charset="0"/>
              <a:buNone/>
            </a:pPr>
            <a:r>
              <a:rPr lang="en-US"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27</a:t>
            </a:fld>
            <a:endParaRPr lang="en-US" dirty="0"/>
          </a:p>
        </p:txBody>
      </p:sp>
    </p:spTree>
    <p:extLst>
      <p:ext uri="{BB962C8B-B14F-4D97-AF65-F5344CB8AC3E}">
        <p14:creationId xmlns="" xmlns:p14="http://schemas.microsoft.com/office/powerpoint/2010/main" val="2790832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43000" y="228600"/>
            <a:ext cx="4572000" cy="3429000"/>
          </a:xfrm>
          <a:ln/>
        </p:spPr>
      </p:sp>
      <p:sp>
        <p:nvSpPr>
          <p:cNvPr id="58371" name="Rectangle 3"/>
          <p:cNvSpPr>
            <a:spLocks noGrp="1" noChangeArrowheads="1"/>
          </p:cNvSpPr>
          <p:nvPr>
            <p:ph type="body" idx="1"/>
          </p:nvPr>
        </p:nvSpPr>
        <p:spPr>
          <a:xfrm>
            <a:off x="228600" y="3733800"/>
            <a:ext cx="6400800" cy="5029200"/>
          </a:xfrm>
          <a:noFill/>
          <a:ln/>
        </p:spPr>
        <p:txBody>
          <a:bodyPr>
            <a:normAutofit lnSpcReduction="10000"/>
          </a:bodyPr>
          <a:lstStyle/>
          <a:p>
            <a:pPr eaLnBrk="1" hangingPunct="1"/>
            <a:r>
              <a:rPr lang="en-US" b="1" dirty="0" smtClean="0"/>
              <a:t>Here are the tips to help</a:t>
            </a:r>
            <a:r>
              <a:rPr lang="en-US" b="1" baseline="0" dirty="0" smtClean="0"/>
              <a:t> </a:t>
            </a:r>
            <a:r>
              <a:rPr lang="en-US" b="1" dirty="0" smtClean="0"/>
              <a:t>members improve their credit and credit scores I promised</a:t>
            </a:r>
            <a:r>
              <a:rPr lang="en-US" b="1" baseline="0" dirty="0" smtClean="0"/>
              <a:t> earlier.  Some of these I’ve mentioned earlier, but it’s good to recap so you can go over these concepts with our members:</a:t>
            </a:r>
          </a:p>
          <a:p>
            <a:pPr eaLnBrk="1" hangingPunct="1"/>
            <a:endParaRPr lang="en-US" b="1" dirty="0" smtClean="0"/>
          </a:p>
          <a:p>
            <a:pPr marL="0" marR="0" indent="0" algn="l" defTabSz="914301" rtl="0" eaLnBrk="1" fontAlgn="auto" latinLnBrk="0" hangingPunct="1">
              <a:lnSpc>
                <a:spcPct val="100000"/>
              </a:lnSpc>
              <a:spcBef>
                <a:spcPts val="0"/>
              </a:spcBef>
              <a:spcAft>
                <a:spcPts val="0"/>
              </a:spcAft>
              <a:buClrTx/>
              <a:buSzTx/>
              <a:buFont typeface="Arial" pitchFamily="34" charset="0"/>
              <a:buNone/>
              <a:tabLst/>
              <a:defRPr/>
            </a:pPr>
            <a:r>
              <a:rPr lang="en-US" b="1" i="1" dirty="0" smtClean="0"/>
              <a:t>Pay</a:t>
            </a:r>
            <a:r>
              <a:rPr lang="en-US" b="1" i="1" baseline="0" dirty="0" smtClean="0"/>
              <a:t> bills on time </a:t>
            </a:r>
            <a:r>
              <a:rPr lang="en-US" b="0" i="0" baseline="0" dirty="0" smtClean="0"/>
              <a:t>- </a:t>
            </a:r>
            <a:r>
              <a:rPr lang="en-US" baseline="0" dirty="0" smtClean="0"/>
              <a:t>develop</a:t>
            </a:r>
            <a:r>
              <a:rPr lang="en-US" dirty="0" smtClean="0"/>
              <a:t> a budget to pay down their debt if necessary.  This is also a good opportunity to offer online bill pay services and demonstrate account alert options.  Again, do we have any budget financial</a:t>
            </a:r>
            <a:r>
              <a:rPr lang="en-US" baseline="0" dirty="0" smtClean="0"/>
              <a:t> education classes coming up that the member might benefit from?  Would a one-on-on budget counseling session be appropriate?</a:t>
            </a:r>
            <a:endParaRPr lang="en-US" dirty="0" smtClean="0"/>
          </a:p>
          <a:p>
            <a:pPr eaLnBrk="1" hangingPunct="1"/>
            <a:endParaRPr lang="en-US" b="1" dirty="0" smtClean="0"/>
          </a:p>
          <a:p>
            <a:pPr eaLnBrk="1" hangingPunct="1">
              <a:buFontTx/>
              <a:buNone/>
            </a:pPr>
            <a:r>
              <a:rPr lang="en-US" b="1" i="1" dirty="0" smtClean="0"/>
              <a:t>Watch utilization</a:t>
            </a:r>
            <a:r>
              <a:rPr lang="en-US" b="1" i="1" baseline="0" dirty="0" smtClean="0"/>
              <a:t> ratio/closing all old accounts </a:t>
            </a:r>
            <a:r>
              <a:rPr lang="en-US" b="0" i="0" baseline="0" dirty="0" smtClean="0"/>
              <a:t>- </a:t>
            </a:r>
            <a:r>
              <a:rPr lang="en-US" dirty="0" smtClean="0"/>
              <a:t>A common misconception about credit scores is that you should close old accounts. Doing so, however, could lower your credit score. How? It raises</a:t>
            </a:r>
            <a:r>
              <a:rPr lang="en-US" baseline="0" dirty="0" smtClean="0"/>
              <a:t> the </a:t>
            </a:r>
            <a:r>
              <a:rPr lang="en-US" dirty="0" smtClean="0"/>
              <a:t>utilization ratio and it could impact</a:t>
            </a:r>
            <a:r>
              <a:rPr lang="en-US" baseline="0" dirty="0" smtClean="0"/>
              <a:t> the length of credit history if they close an old account.  </a:t>
            </a:r>
            <a:endParaRPr lang="en-US" dirty="0" smtClean="0"/>
          </a:p>
          <a:p>
            <a:pPr eaLnBrk="1" hangingPunct="1"/>
            <a:r>
              <a:rPr lang="en-US" dirty="0" smtClean="0"/>
              <a:t> </a:t>
            </a:r>
          </a:p>
          <a:p>
            <a:pPr eaLnBrk="1" hangingPunct="1">
              <a:buFontTx/>
              <a:buChar char="•"/>
            </a:pPr>
            <a:r>
              <a:rPr lang="en-US" dirty="0" smtClean="0"/>
              <a:t>Owing $5,000 on a credit card when you have a $20,000 maximum on all your credit cards (utilization ratio of 25%) is a lot better than owing $5,000 when your limit is only $7,000 (utilization ratio of more than 70%). So it</a:t>
            </a:r>
            <a:r>
              <a:rPr lang="en-US" baseline="0" dirty="0" smtClean="0"/>
              <a:t> is </a:t>
            </a:r>
            <a:r>
              <a:rPr lang="en-US" dirty="0" smtClean="0"/>
              <a:t>best to keep account balances low.  There</a:t>
            </a:r>
            <a:r>
              <a:rPr lang="en-US" baseline="0" dirty="0" smtClean="0"/>
              <a:t> is much debate on this subject but all credit experts agree that a utilization ration of 50% or more hurts your credit score.  </a:t>
            </a:r>
            <a:endParaRPr lang="en-US" dirty="0" smtClean="0"/>
          </a:p>
          <a:p>
            <a:pPr eaLnBrk="1" hangingPunct="1">
              <a:buFontTx/>
              <a:buChar char="•"/>
            </a:pPr>
            <a:endParaRPr lang="en-US" dirty="0" smtClean="0"/>
          </a:p>
          <a:p>
            <a:pPr eaLnBrk="1" hangingPunct="1">
              <a:buFontTx/>
              <a:buChar char="•"/>
            </a:pPr>
            <a:r>
              <a:rPr lang="en-US" dirty="0" smtClean="0"/>
              <a:t> A good rule of thumb is to close old accounts only if you don’t plan to apply for a loan within the next few months. And then close department-store accounts and new cards first.</a:t>
            </a:r>
          </a:p>
          <a:p>
            <a:pPr eaLnBrk="1" hangingPunct="1">
              <a:buFontTx/>
              <a:buChar char="•"/>
            </a:pPr>
            <a:endParaRPr lang="en-US" dirty="0" smtClean="0"/>
          </a:p>
          <a:p>
            <a:pPr eaLnBrk="1" hangingPunct="1">
              <a:buFontTx/>
              <a:buNone/>
            </a:pPr>
            <a:r>
              <a:rPr lang="en-US" b="1" i="1" dirty="0" smtClean="0"/>
              <a:t>Be</a:t>
            </a:r>
            <a:r>
              <a:rPr lang="en-US" b="1" i="1" baseline="0" dirty="0" smtClean="0"/>
              <a:t> a cautious co-signor  </a:t>
            </a:r>
            <a:r>
              <a:rPr lang="en-US" b="0" i="0" baseline="0" dirty="0" smtClean="0"/>
              <a:t>-  </a:t>
            </a:r>
            <a:r>
              <a:rPr lang="en-US" dirty="0" smtClean="0"/>
              <a:t>Usually a person needs a co-signor for a reason, encourage the member to think twice about being a co-signor for anyone, and to keep in mind that once you are a co-signor you are equally responsible for those bills!!!  </a:t>
            </a:r>
          </a:p>
          <a:p>
            <a:pPr eaLnBrk="1" hangingPunct="1">
              <a:buFontTx/>
              <a:buChar char="•"/>
            </a:pPr>
            <a:endParaRPr lang="en-US" dirty="0" smtClean="0"/>
          </a:p>
          <a:p>
            <a:pPr eaLnBrk="1" hangingPunct="1">
              <a:buFontTx/>
              <a:buNone/>
            </a:pPr>
            <a:r>
              <a:rPr lang="en-US" b="1" i="1" dirty="0" smtClean="0"/>
              <a:t>Pay</a:t>
            </a:r>
            <a:r>
              <a:rPr lang="en-US" b="1" i="1" baseline="0" dirty="0" smtClean="0"/>
              <a:t> all bills </a:t>
            </a:r>
            <a:r>
              <a:rPr lang="en-US" b="0" i="0" baseline="0" dirty="0" smtClean="0"/>
              <a:t>-</a:t>
            </a:r>
            <a:r>
              <a:rPr lang="en-US" b="1" i="1" baseline="0" dirty="0" smtClean="0"/>
              <a:t> </a:t>
            </a:r>
            <a:r>
              <a:rPr lang="en-US" dirty="0" smtClean="0"/>
              <a:t>Believe it or not, those unpaid library fines </a:t>
            </a:r>
            <a:r>
              <a:rPr lang="en-US" i="1" dirty="0" smtClean="0"/>
              <a:t>can</a:t>
            </a:r>
            <a:r>
              <a:rPr lang="en-US" dirty="0" smtClean="0"/>
              <a:t> work against you if they’re reported to a credit-reporting agency. The amount of the unpaid balance and from whom doesn’t matter—what matters is that you haven’t paid a bill, and that’s what potential lenders view negatively.</a:t>
            </a:r>
          </a:p>
          <a:p>
            <a:pPr eaLnBrk="1" hangingPunct="1">
              <a:buFontTx/>
              <a:buChar char="•"/>
            </a:pPr>
            <a:endParaRPr lang="en-US" dirty="0" smtClean="0"/>
          </a:p>
          <a:p>
            <a:pPr eaLnBrk="1" hangingPunct="1"/>
            <a:endParaRPr lang="en-US" dirty="0" smtClean="0"/>
          </a:p>
          <a:p>
            <a:pPr eaLnBrk="1" hangingPunct="1"/>
            <a:endParaRPr lang="en-US" dirty="0" smtClean="0"/>
          </a:p>
          <a:p>
            <a:pPr eaLnBrk="1" hangingPunct="1"/>
            <a:endParaRPr lang="en-US" sz="1400" b="1" dirty="0" smtClean="0">
              <a:latin typeface="Arial" charset="0"/>
            </a:endParaRPr>
          </a:p>
        </p:txBody>
      </p:sp>
      <p:sp>
        <p:nvSpPr>
          <p:cNvPr id="4" name="Slide Number Placeholder 3"/>
          <p:cNvSpPr>
            <a:spLocks noGrp="1"/>
          </p:cNvSpPr>
          <p:nvPr>
            <p:ph type="sldNum" sz="quarter" idx="10"/>
          </p:nvPr>
        </p:nvSpPr>
        <p:spPr/>
        <p:txBody>
          <a:bodyPr/>
          <a:lstStyle/>
          <a:p>
            <a:fld id="{DB176302-00D4-4091-979E-233E098AFB27}" type="slidenum">
              <a:rPr lang="en-US" smtClean="0"/>
              <a:pPr/>
              <a:t>28</a:t>
            </a:fld>
            <a:endParaRPr lang="en-US" dirty="0"/>
          </a:p>
        </p:txBody>
      </p:sp>
    </p:spTree>
    <p:extLst>
      <p:ext uri="{BB962C8B-B14F-4D97-AF65-F5344CB8AC3E}">
        <p14:creationId xmlns="" xmlns:p14="http://schemas.microsoft.com/office/powerpoint/2010/main" val="2854359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228600"/>
            <a:ext cx="4572000" cy="3429000"/>
          </a:xfrm>
        </p:spPr>
      </p:sp>
      <p:sp>
        <p:nvSpPr>
          <p:cNvPr id="3" name="Notes Placeholder 2"/>
          <p:cNvSpPr>
            <a:spLocks noGrp="1"/>
          </p:cNvSpPr>
          <p:nvPr>
            <p:ph type="body" idx="1"/>
          </p:nvPr>
        </p:nvSpPr>
        <p:spPr>
          <a:xfrm>
            <a:off x="0" y="3733800"/>
            <a:ext cx="6858000" cy="4953000"/>
          </a:xfrm>
        </p:spPr>
        <p:txBody>
          <a:bodyPr>
            <a:normAutofit fontScale="92500" lnSpcReduction="10000"/>
          </a:bodyPr>
          <a:lstStyle/>
          <a:p>
            <a:r>
              <a:rPr lang="en-US" baseline="0" dirty="0" smtClean="0"/>
              <a:t>Encourage members to clean up any negative items if necessary.</a:t>
            </a:r>
            <a:r>
              <a:rPr lang="en-US" dirty="0" smtClean="0"/>
              <a:t>    </a:t>
            </a:r>
          </a:p>
          <a:p>
            <a:endParaRPr lang="en-US" b="1" strike="sngStrike" dirty="0">
              <a:solidFill>
                <a:srgbClr val="FF0000"/>
              </a:solidFill>
            </a:endParaRPr>
          </a:p>
          <a:p>
            <a:r>
              <a:rPr lang="en-US" b="1" dirty="0" smtClean="0">
                <a:solidFill>
                  <a:srgbClr val="FF0000"/>
                </a:solidFill>
              </a:rPr>
              <a:t>Handout:  Sample Creditor Status Change Request</a:t>
            </a:r>
          </a:p>
          <a:p>
            <a:endParaRPr lang="en-US" b="1" dirty="0" smtClean="0">
              <a:solidFill>
                <a:srgbClr val="FF0000"/>
              </a:solidFill>
            </a:endParaRPr>
          </a:p>
          <a:p>
            <a:r>
              <a:rPr lang="en-US" dirty="0" smtClean="0"/>
              <a:t>Members should be urged to </a:t>
            </a:r>
            <a:r>
              <a:rPr lang="en-US" baseline="0" dirty="0" smtClean="0"/>
              <a:t>contact their lenders to see if they can negotiate a payment plan to bring accounts current </a:t>
            </a:r>
            <a:r>
              <a:rPr lang="en-US" dirty="0" smtClean="0"/>
              <a:t>or </a:t>
            </a:r>
            <a:r>
              <a:rPr lang="en-US" baseline="0" dirty="0" smtClean="0"/>
              <a:t>payoff accounts if needed.</a:t>
            </a:r>
            <a:r>
              <a:rPr lang="en-US" dirty="0" smtClean="0"/>
              <a:t>  They can also</a:t>
            </a:r>
            <a:r>
              <a:rPr lang="en-US" baseline="0" dirty="0" smtClean="0"/>
              <a:t> contact their lenders to request a more favorable reporting status.  For example a long time customer may have paid their bill late one month because they were away, sick, or for other reasons.  Suggest they send a letter (see sample handout) directly to the creditor and request the late payment be removed based on their history, relationship and the circumstances.  </a:t>
            </a:r>
            <a:r>
              <a:rPr lang="en-US" dirty="0" smtClean="0"/>
              <a:t> </a:t>
            </a:r>
            <a:endParaRPr lang="en-US" baseline="0" dirty="0" smtClean="0"/>
          </a:p>
          <a:p>
            <a:endParaRPr lang="en-US" baseline="0" dirty="0" smtClean="0">
              <a:solidFill>
                <a:srgbClr val="FF0000"/>
              </a:solidFill>
            </a:endParaRPr>
          </a:p>
          <a:p>
            <a:r>
              <a:rPr lang="en-US" baseline="0" dirty="0" smtClean="0"/>
              <a:t>Suggest applying for a secured credit card.  The member can utilize their savings account as collateral for their secure credit card, then use our card as you would any other credit card – make monthly payments and we report the activity as a line on their credit bureau.  So if the member uses the card and pays it on time each month, it could improve their credit and credit score.  However, I always advise that it takes a lot of positive information to outweigh the effects of negative information, it is not matched one-for-one.  It is very important to pay delinquent credit obligations off quickly as you apply credit building techniques, because if you simply obtain a secured credit card hoping that will improve your score, it won’t help much.</a:t>
            </a:r>
          </a:p>
          <a:p>
            <a:endParaRPr lang="en-US" baseline="0" dirty="0" smtClean="0"/>
          </a:p>
          <a:p>
            <a:r>
              <a:rPr lang="en-US" baseline="0" dirty="0" smtClean="0"/>
              <a:t>A secured credit card is also great for members such as young adults and new immigrants to start building credit. </a:t>
            </a:r>
          </a:p>
          <a:p>
            <a:endParaRPr lang="en-US" baseline="0" dirty="0" smtClean="0"/>
          </a:p>
          <a:p>
            <a:r>
              <a:rPr lang="en-US" baseline="0" dirty="0" smtClean="0"/>
              <a:t>Also, it is important to understand how credit data is reported and refreshed.  For example let’s say we report to all three credit bureaus on the 3</a:t>
            </a:r>
            <a:r>
              <a:rPr lang="en-US" baseline="30000" dirty="0" smtClean="0"/>
              <a:t>rd</a:t>
            </a:r>
            <a:r>
              <a:rPr lang="en-US" baseline="0" dirty="0" smtClean="0"/>
              <a:t> or 4</a:t>
            </a:r>
            <a:r>
              <a:rPr lang="en-US" baseline="30000" dirty="0" smtClean="0"/>
              <a:t>th</a:t>
            </a:r>
            <a:r>
              <a:rPr lang="en-US" baseline="0" dirty="0" smtClean="0"/>
              <a:t> day of the month based on payments for the prior month, and balances as the last day of the prior month.  Although we send this credit file data on the 3</a:t>
            </a:r>
            <a:r>
              <a:rPr lang="en-US" baseline="30000" dirty="0" smtClean="0"/>
              <a:t>rd</a:t>
            </a:r>
            <a:r>
              <a:rPr lang="en-US" baseline="0" dirty="0" smtClean="0"/>
              <a:t> or 4</a:t>
            </a:r>
            <a:r>
              <a:rPr lang="en-US" baseline="30000" dirty="0" smtClean="0"/>
              <a:t>th</a:t>
            </a:r>
            <a:r>
              <a:rPr lang="en-US" baseline="0" dirty="0" smtClean="0"/>
              <a:t>, we have no control as to when the data will be updated in our member’s credit file.  It might take one day, it might take 12 days.  So a member may buy their credit score on the 2</a:t>
            </a:r>
            <a:r>
              <a:rPr lang="en-US" baseline="30000" dirty="0" smtClean="0"/>
              <a:t>nd</a:t>
            </a:r>
            <a:r>
              <a:rPr lang="en-US" baseline="0" dirty="0" smtClean="0"/>
              <a:t> day of the month and it may be very different than the score on the 17</a:t>
            </a:r>
            <a:r>
              <a:rPr lang="en-US" baseline="30000" dirty="0" smtClean="0"/>
              <a:t>th</a:t>
            </a:r>
            <a:r>
              <a:rPr lang="en-US" baseline="0" dirty="0" smtClean="0"/>
              <a:t> of the month.  We tell you this because it is important to inform members not to worry about their credit score </a:t>
            </a:r>
            <a:r>
              <a:rPr lang="en-US" b="1" baseline="0" dirty="0" smtClean="0"/>
              <a:t>number, </a:t>
            </a:r>
            <a:r>
              <a:rPr lang="en-US" b="0" baseline="0" dirty="0" smtClean="0"/>
              <a:t>it is more important to be concerned about their credit score </a:t>
            </a:r>
            <a:r>
              <a:rPr lang="en-US" b="1" baseline="0" dirty="0" smtClean="0"/>
              <a:t>behaviors</a:t>
            </a:r>
            <a:r>
              <a:rPr lang="en-US" b="0" baseline="0" dirty="0" smtClean="0"/>
              <a:t> that factor in to that number (i.e., if behaviors are consistent, your score will reflect that over time).</a:t>
            </a:r>
          </a:p>
          <a:p>
            <a:endParaRPr lang="en-US" strike="sngStrike" dirty="0" smtClean="0"/>
          </a:p>
          <a:p>
            <a:pPr marL="0" marR="0" indent="0" algn="l" defTabSz="914301" rtl="0" eaLnBrk="1" fontAlgn="auto" latinLnBrk="0" hangingPunct="1">
              <a:lnSpc>
                <a:spcPct val="100000"/>
              </a:lnSpc>
              <a:spcBef>
                <a:spcPts val="0"/>
              </a:spcBef>
              <a:spcAft>
                <a:spcPts val="0"/>
              </a:spcAft>
              <a:buClrTx/>
              <a:buSzTx/>
              <a:buFontTx/>
              <a:buNone/>
              <a:tabLst/>
              <a:defRPr/>
            </a:pPr>
            <a:r>
              <a:rPr lang="en-US" b="1" i="1" dirty="0" smtClean="0"/>
              <a:t>FOR ALL MEMBERS  – Make</a:t>
            </a:r>
            <a:r>
              <a:rPr lang="en-US" b="1" i="1" baseline="0" dirty="0" smtClean="0"/>
              <a:t> sure </a:t>
            </a:r>
            <a:r>
              <a:rPr lang="en-US" b="1" i="1" dirty="0" smtClean="0"/>
              <a:t>they </a:t>
            </a:r>
            <a:r>
              <a:rPr lang="en-US" b="1" i="1" baseline="0" dirty="0" smtClean="0"/>
              <a:t>check for, and correct, any mistakes on their credit report.  </a:t>
            </a:r>
          </a:p>
          <a:p>
            <a:pPr>
              <a:lnSpc>
                <a:spcPct val="80000"/>
              </a:lnSpc>
              <a:buFont typeface="Arial" pitchFamily="34" charset="0"/>
              <a:buNone/>
            </a:pPr>
            <a:endParaRPr lang="en-US" sz="300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29</a:t>
            </a:fld>
            <a:endParaRPr lang="en-US" dirty="0"/>
          </a:p>
        </p:txBody>
      </p:sp>
    </p:spTree>
    <p:extLst>
      <p:ext uri="{BB962C8B-B14F-4D97-AF65-F5344CB8AC3E}">
        <p14:creationId xmlns="" xmlns:p14="http://schemas.microsoft.com/office/powerpoint/2010/main" val="3098636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8600"/>
            <a:ext cx="4572000" cy="3429000"/>
          </a:xfrm>
        </p:spPr>
      </p:sp>
      <p:sp>
        <p:nvSpPr>
          <p:cNvPr id="3" name="Notes Placeholder 2"/>
          <p:cNvSpPr>
            <a:spLocks noGrp="1"/>
          </p:cNvSpPr>
          <p:nvPr>
            <p:ph type="body" idx="1"/>
          </p:nvPr>
        </p:nvSpPr>
        <p:spPr>
          <a:xfrm>
            <a:off x="228600" y="3810000"/>
            <a:ext cx="6324600" cy="4114800"/>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the goal of the SMART Credit Check campaign</a:t>
            </a:r>
            <a:r>
              <a:rPr lang="en-US" baseline="0" dirty="0" smtClean="0"/>
              <a:t> in mind, t</a:t>
            </a:r>
            <a:r>
              <a:rPr lang="en-US" dirty="0" smtClean="0"/>
              <a:t>oday’s seminar objectives are to provide you with information</a:t>
            </a:r>
            <a:r>
              <a:rPr lang="en-US" baseline="0" dirty="0" smtClean="0"/>
              <a:t> </a:t>
            </a:r>
            <a:r>
              <a:rPr lang="en-US" dirty="0" smtClean="0"/>
              <a:t>on how to: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1. Instruct a member </a:t>
            </a:r>
            <a:r>
              <a:rPr lang="en-US" baseline="0" dirty="0" smtClean="0"/>
              <a:t>to safely </a:t>
            </a:r>
            <a:r>
              <a:rPr lang="en-US" dirty="0" smtClean="0"/>
              <a:t>order their free credit report</a:t>
            </a:r>
          </a:p>
          <a:p>
            <a:endParaRPr lang="en-US" dirty="0" smtClean="0"/>
          </a:p>
          <a:p>
            <a:r>
              <a:rPr lang="en-US" dirty="0" smtClean="0"/>
              <a:t>2. Review a consumer credit report with a member to identify errors and identity theft</a:t>
            </a:r>
          </a:p>
          <a:p>
            <a:endParaRPr lang="en-US" dirty="0" smtClean="0"/>
          </a:p>
          <a:p>
            <a:r>
              <a:rPr lang="en-US" dirty="0" smtClean="0"/>
              <a:t>3. Counsel a member:</a:t>
            </a:r>
          </a:p>
          <a:p>
            <a:pPr marL="342900" lvl="0" indent="-342900">
              <a:buFont typeface="Arial" pitchFamily="34" charset="0"/>
              <a:buChar char="•"/>
            </a:pPr>
            <a:r>
              <a:rPr lang="en-US" dirty="0" smtClean="0"/>
              <a:t>On how to correct errors</a:t>
            </a:r>
            <a:r>
              <a:rPr lang="en-US" baseline="0" dirty="0" smtClean="0"/>
              <a:t> s</a:t>
            </a:r>
            <a:r>
              <a:rPr lang="en-US" dirty="0" smtClean="0"/>
              <a:t>hould one </a:t>
            </a:r>
            <a:r>
              <a:rPr lang="en-US" baseline="0" dirty="0" smtClean="0"/>
              <a:t>be detected on their c</a:t>
            </a:r>
            <a:r>
              <a:rPr lang="en-US" dirty="0" smtClean="0"/>
              <a:t>redit report</a:t>
            </a:r>
          </a:p>
          <a:p>
            <a:pPr marL="342900" lvl="0" indent="-342900">
              <a:buFont typeface="Arial" pitchFamily="34" charset="0"/>
              <a:buChar char="•"/>
            </a:pPr>
            <a:r>
              <a:rPr lang="en-US" dirty="0" smtClean="0"/>
              <a:t>On how to</a:t>
            </a:r>
            <a:r>
              <a:rPr lang="en-US" baseline="0" dirty="0" smtClean="0"/>
              <a:t> c</a:t>
            </a:r>
            <a:r>
              <a:rPr lang="en-US" dirty="0" smtClean="0"/>
              <a:t>ombat identity theft and what they should do if</a:t>
            </a:r>
            <a:r>
              <a:rPr lang="en-US" baseline="0" dirty="0" smtClean="0"/>
              <a:t> they become a victim</a:t>
            </a:r>
            <a:endParaRPr lang="en-US" dirty="0" smtClean="0"/>
          </a:p>
          <a:p>
            <a:pPr marL="342900" lvl="0" indent="-342900">
              <a:buFont typeface="Arial" pitchFamily="34" charset="0"/>
              <a:buChar char="•"/>
            </a:pPr>
            <a:r>
              <a:rPr lang="en-US" dirty="0" smtClean="0"/>
              <a:t>On</a:t>
            </a:r>
            <a:r>
              <a:rPr lang="en-US" baseline="0" dirty="0" smtClean="0"/>
              <a:t> i</a:t>
            </a:r>
            <a:r>
              <a:rPr lang="en-US" dirty="0" smtClean="0"/>
              <a:t>mproving and/or building their credit in general</a:t>
            </a:r>
          </a:p>
          <a:p>
            <a:endParaRPr lang="en-US" dirty="0" smtClean="0"/>
          </a:p>
          <a:p>
            <a:r>
              <a:rPr lang="en-US" dirty="0" smtClean="0"/>
              <a:t>4. Identify opportunities for the Credit Union that benefit the member</a:t>
            </a:r>
            <a:r>
              <a:rPr lang="en-US" baseline="0" dirty="0" smtClean="0"/>
              <a:t> such as:</a:t>
            </a:r>
          </a:p>
          <a:p>
            <a:pPr marL="171450" indent="-171450">
              <a:buFont typeface="Arial" pitchFamily="34" charset="0"/>
              <a:buChar char="•"/>
            </a:pPr>
            <a:r>
              <a:rPr lang="en-US" baseline="0" dirty="0" smtClean="0"/>
              <a:t>Higher priced loans/credit cards at other institutions which we can convert to a lower rate loan at the</a:t>
            </a:r>
            <a:r>
              <a:rPr lang="en-US" dirty="0" smtClean="0"/>
              <a:t> </a:t>
            </a:r>
            <a:r>
              <a:rPr lang="en-US" baseline="0" dirty="0" smtClean="0"/>
              <a:t>credit union, as well as</a:t>
            </a:r>
          </a:p>
          <a:p>
            <a:pPr marL="171450" indent="-171450">
              <a:buFont typeface="Arial" pitchFamily="34" charset="0"/>
              <a:buChar char="•"/>
            </a:pPr>
            <a:r>
              <a:rPr lang="en-US" baseline="0" dirty="0" smtClean="0"/>
              <a:t>Additional opportunities to match other credit union products and services to our members’ needs such as online bill pay and account alerts which can help protect a member from identity theft or help them avoid late fees,</a:t>
            </a:r>
            <a:r>
              <a:rPr lang="en-US" dirty="0" smtClean="0"/>
              <a:t> or </a:t>
            </a:r>
            <a:r>
              <a:rPr lang="en-US" baseline="0" dirty="0" smtClean="0"/>
              <a:t>a secured credit card to help</a:t>
            </a:r>
            <a:r>
              <a:rPr lang="en-US" dirty="0" smtClean="0"/>
              <a:t> </a:t>
            </a:r>
            <a:r>
              <a:rPr lang="en-US" baseline="0" dirty="0" smtClean="0"/>
              <a:t>build credit.</a:t>
            </a:r>
            <a:endParaRPr lang="en-US" dirty="0" smtClean="0"/>
          </a:p>
          <a:p>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3</a:t>
            </a:fld>
            <a:endParaRPr lang="en-US" dirty="0"/>
          </a:p>
        </p:txBody>
      </p:sp>
    </p:spTree>
    <p:extLst>
      <p:ext uri="{BB962C8B-B14F-4D97-AF65-F5344CB8AC3E}">
        <p14:creationId xmlns="" xmlns:p14="http://schemas.microsoft.com/office/powerpoint/2010/main" val="1986479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43000" y="685800"/>
            <a:ext cx="4572000" cy="3429000"/>
          </a:xfrm>
          <a:ln/>
        </p:spPr>
      </p:sp>
      <p:sp>
        <p:nvSpPr>
          <p:cNvPr id="53251" name="Rectangle 3"/>
          <p:cNvSpPr>
            <a:spLocks noGrp="1" noChangeArrowheads="1"/>
          </p:cNvSpPr>
          <p:nvPr>
            <p:ph type="body" idx="1"/>
          </p:nvPr>
        </p:nvSpPr>
        <p:spPr>
          <a:xfrm>
            <a:off x="152400" y="4191000"/>
            <a:ext cx="6553200" cy="4267200"/>
          </a:xfrm>
          <a:noFill/>
          <a:ln/>
        </p:spPr>
        <p:txBody>
          <a:bodyPr>
            <a:normAutofit/>
          </a:bodyPr>
          <a:lstStyle/>
          <a:p>
            <a:pPr eaLnBrk="1" hangingPunct="1"/>
            <a:r>
              <a:rPr lang="en-US" dirty="0" smtClean="0"/>
              <a:t>A consumer credit report contains instructions to dispute information on the member’s file that he/she believes is inaccurate. Counsel</a:t>
            </a:r>
            <a:r>
              <a:rPr lang="en-US" baseline="0" dirty="0" smtClean="0"/>
              <a:t> </a:t>
            </a:r>
            <a:r>
              <a:rPr lang="en-US" dirty="0" smtClean="0"/>
              <a:t>the member to follow the instructions carefully. Online disputes are fast and convenient and some credit reports contain dispute forms to simplify the process.  However, members may not be able to include documentation to back up their side of the story.</a:t>
            </a:r>
            <a:r>
              <a:rPr lang="en-US" baseline="0" dirty="0" smtClean="0"/>
              <a:t>  </a:t>
            </a:r>
            <a:r>
              <a:rPr lang="en-US" dirty="0" smtClean="0"/>
              <a:t>So if there is proof that an item is wrong</a:t>
            </a:r>
            <a:r>
              <a:rPr lang="en-US" baseline="0" dirty="0" smtClean="0"/>
              <a:t> they should </a:t>
            </a:r>
            <a:r>
              <a:rPr lang="en-US" dirty="0" smtClean="0"/>
              <a:t>consider sending a written dispute with</a:t>
            </a:r>
            <a:r>
              <a:rPr lang="en-US" baseline="0" dirty="0" smtClean="0"/>
              <a:t> supporting documents</a:t>
            </a:r>
            <a:r>
              <a:rPr lang="en-US" dirty="0" smtClean="0"/>
              <a:t>.  </a:t>
            </a:r>
          </a:p>
          <a:p>
            <a:pPr eaLnBrk="1" hangingPunct="1"/>
            <a:endParaRPr lang="en-US" dirty="0" smtClean="0"/>
          </a:p>
          <a:p>
            <a:pPr eaLnBrk="1" hangingPunct="1">
              <a:buFontTx/>
              <a:buChar char="•"/>
            </a:pPr>
            <a:r>
              <a:rPr lang="en-US" dirty="0" smtClean="0"/>
              <a:t>The credit bureau has 30 days to investigate, notify the member of the results, and delete inaccurate or unverifiable information.</a:t>
            </a:r>
          </a:p>
          <a:p>
            <a:pPr eaLnBrk="1" hangingPunct="1"/>
            <a:r>
              <a:rPr lang="en-US" dirty="0" smtClean="0"/>
              <a:t> </a:t>
            </a:r>
          </a:p>
          <a:p>
            <a:pPr eaLnBrk="1" hangingPunct="1">
              <a:buFontTx/>
              <a:buChar char="•"/>
            </a:pPr>
            <a:r>
              <a:rPr lang="en-US" dirty="0" smtClean="0"/>
              <a:t>However, if the member disagrees with the investigation results, they can write a dispute statement to appear in their credit file.</a:t>
            </a:r>
          </a:p>
          <a:p>
            <a:pPr eaLnBrk="1" hangingPunct="1">
              <a:buFontTx/>
              <a:buChar char="•"/>
            </a:pPr>
            <a:endParaRPr lang="en-US" dirty="0" smtClean="0"/>
          </a:p>
          <a:p>
            <a:pPr eaLnBrk="1" hangingPunct="1">
              <a:buFontTx/>
              <a:buChar char="•"/>
            </a:pPr>
            <a:r>
              <a:rPr lang="en-US" dirty="0" smtClean="0"/>
              <a:t> For more information, go to the Federal Trade Commission’s “Fair Credit Reporting” fact sheet on the Web: </a:t>
            </a:r>
            <a:r>
              <a:rPr lang="en-US" i="1" dirty="0" smtClean="0"/>
              <a:t>pueblo.gsa.gov</a:t>
            </a:r>
            <a:r>
              <a:rPr lang="en-US" dirty="0" smtClean="0"/>
              <a:t>  (type “fair credit reporting” in the search box).</a:t>
            </a:r>
          </a:p>
          <a:p>
            <a:pPr marL="0" marR="0" indent="0" algn="l" defTabSz="914301"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301" rtl="0" eaLnBrk="1" fontAlgn="auto" latinLnBrk="0" hangingPunct="1">
              <a:lnSpc>
                <a:spcPct val="100000"/>
              </a:lnSpc>
              <a:spcBef>
                <a:spcPts val="0"/>
              </a:spcBef>
              <a:spcAft>
                <a:spcPts val="0"/>
              </a:spcAft>
              <a:buClrTx/>
              <a:buSzTx/>
              <a:buFontTx/>
              <a:buNone/>
              <a:tabLst/>
              <a:defRPr/>
            </a:pPr>
            <a:r>
              <a:rPr lang="en-US" b="1" baseline="0" dirty="0" smtClean="0">
                <a:solidFill>
                  <a:srgbClr val="FF0000"/>
                </a:solidFill>
              </a:rPr>
              <a:t>Handout:  Sample Dispute Letter  </a:t>
            </a:r>
          </a:p>
          <a:p>
            <a:pPr eaLnBrk="1" hangingPunct="1"/>
            <a:endParaRPr lang="en-US" dirty="0" smtClean="0">
              <a:solidFill>
                <a:srgbClr val="FF0000"/>
              </a:solidFill>
            </a:endParaRPr>
          </a:p>
          <a:p>
            <a:endParaRPr lang="en-US" dirty="0" smtClean="0"/>
          </a:p>
          <a:p>
            <a:endParaRPr lang="en-US" dirty="0" smtClean="0"/>
          </a:p>
          <a:p>
            <a:pPr eaLnBrk="1" hangingPunct="1"/>
            <a:endParaRPr lang="en-US" b="1" dirty="0" smtClean="0"/>
          </a:p>
        </p:txBody>
      </p:sp>
      <p:sp>
        <p:nvSpPr>
          <p:cNvPr id="4" name="Slide Number Placeholder 3"/>
          <p:cNvSpPr>
            <a:spLocks noGrp="1"/>
          </p:cNvSpPr>
          <p:nvPr>
            <p:ph type="sldNum" sz="quarter" idx="10"/>
          </p:nvPr>
        </p:nvSpPr>
        <p:spPr/>
        <p:txBody>
          <a:bodyPr/>
          <a:lstStyle/>
          <a:p>
            <a:fld id="{DB176302-00D4-4091-979E-233E098AFB27}" type="slidenum">
              <a:rPr lang="en-US" smtClean="0"/>
              <a:pPr/>
              <a:t>30</a:t>
            </a:fld>
            <a:endParaRPr lang="en-US" dirty="0"/>
          </a:p>
        </p:txBody>
      </p:sp>
    </p:spTree>
    <p:extLst>
      <p:ext uri="{BB962C8B-B14F-4D97-AF65-F5344CB8AC3E}">
        <p14:creationId xmlns="" xmlns:p14="http://schemas.microsoft.com/office/powerpoint/2010/main" val="1273414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1C5FDA7-0383-4314-99E0-BA2A2666D65C}" type="slidenum">
              <a:rPr lang="en-US" smtClean="0"/>
              <a:pPr/>
              <a:t>31</a:t>
            </a:fld>
            <a:endParaRPr lang="en-US" dirty="0" smtClean="0"/>
          </a:p>
        </p:txBody>
      </p:sp>
      <p:sp>
        <p:nvSpPr>
          <p:cNvPr id="70659" name="Rectangle 2"/>
          <p:cNvSpPr>
            <a:spLocks noGrp="1" noRot="1" noChangeAspect="1" noChangeArrowheads="1" noTextEdit="1"/>
          </p:cNvSpPr>
          <p:nvPr>
            <p:ph type="sldImg"/>
          </p:nvPr>
        </p:nvSpPr>
        <p:spPr>
          <a:xfrm>
            <a:off x="1066800" y="152400"/>
            <a:ext cx="4267200" cy="3200400"/>
          </a:xfrm>
          <a:ln/>
        </p:spPr>
      </p:sp>
      <p:sp>
        <p:nvSpPr>
          <p:cNvPr id="70660" name="Rectangle 3"/>
          <p:cNvSpPr>
            <a:spLocks noGrp="1" noChangeArrowheads="1"/>
          </p:cNvSpPr>
          <p:nvPr>
            <p:ph type="body" idx="1"/>
          </p:nvPr>
        </p:nvSpPr>
        <p:spPr>
          <a:xfrm>
            <a:off x="152400" y="3429000"/>
            <a:ext cx="6553200" cy="5486400"/>
          </a:xfrm>
          <a:noFill/>
          <a:ln/>
        </p:spPr>
        <p:txBody>
          <a:bodyPr>
            <a:normAutofit lnSpcReduction="10000"/>
          </a:bodyPr>
          <a:lstStyle/>
          <a:p>
            <a:pPr marL="0" marR="0" indent="0" algn="l" defTabSz="914301" rtl="0" eaLnBrk="1" fontAlgn="auto" latinLnBrk="0" hangingPunct="1">
              <a:lnSpc>
                <a:spcPct val="100000"/>
              </a:lnSpc>
              <a:spcBef>
                <a:spcPts val="0"/>
              </a:spcBef>
              <a:spcAft>
                <a:spcPts val="0"/>
              </a:spcAft>
              <a:buClrTx/>
              <a:buSzTx/>
              <a:buFontTx/>
              <a:buNone/>
              <a:tabLst/>
              <a:defRPr/>
            </a:pPr>
            <a:r>
              <a:rPr lang="en-US" sz="1200" b="1" i="1" dirty="0" smtClean="0"/>
              <a:t>Speaker</a:t>
            </a:r>
            <a:r>
              <a:rPr lang="en-US" sz="1200" b="1" i="1" baseline="0" dirty="0" smtClean="0"/>
              <a:t> Notes:  Insert or discuss your credit union’s operational procedures when a member has notified you that they are a victim of ID Theft or fraud.</a:t>
            </a:r>
            <a:endParaRPr lang="en-US" sz="1200" b="1" i="1" dirty="0" smtClean="0"/>
          </a:p>
          <a:p>
            <a:pPr eaLnBrk="1" hangingPunct="1"/>
            <a:endParaRPr lang="en-US" b="0" dirty="0" smtClean="0"/>
          </a:p>
          <a:p>
            <a:pPr eaLnBrk="1" hangingPunct="1"/>
            <a:r>
              <a:rPr lang="en-US" b="0" dirty="0" smtClean="0"/>
              <a:t>When conducting a review,</a:t>
            </a:r>
            <a:r>
              <a:rPr lang="en-US" b="0" baseline="0" dirty="0" smtClean="0"/>
              <a:t> demonstrate how the credit report is great tool to help identify if they are a victim of ID Theft – primarily through loans/accounts listed that have not be opened/used by the member.</a:t>
            </a:r>
            <a:endParaRPr lang="en-US" b="0" dirty="0" smtClean="0"/>
          </a:p>
          <a:p>
            <a:pPr eaLnBrk="1" hangingPunct="1"/>
            <a:endParaRPr lang="en-US" b="1" dirty="0" smtClean="0"/>
          </a:p>
          <a:p>
            <a:pPr eaLnBrk="1" hangingPunct="1"/>
            <a:r>
              <a:rPr lang="en-US" b="1" dirty="0" smtClean="0"/>
              <a:t>If a victim:</a:t>
            </a:r>
          </a:p>
          <a:p>
            <a:pPr eaLnBrk="1" hangingPunct="1">
              <a:buFontTx/>
              <a:buChar char="•"/>
            </a:pPr>
            <a:r>
              <a:rPr lang="en-US" dirty="0" smtClean="0"/>
              <a:t> Instruct</a:t>
            </a:r>
            <a:r>
              <a:rPr lang="en-US" baseline="0" dirty="0" smtClean="0"/>
              <a:t> the member to a</a:t>
            </a:r>
            <a:r>
              <a:rPr lang="en-US" dirty="0" smtClean="0"/>
              <a:t>ct quickly</a:t>
            </a:r>
            <a:r>
              <a:rPr lang="en-US" baseline="0" dirty="0" smtClean="0"/>
              <a:t>.</a:t>
            </a:r>
            <a:endParaRPr lang="en-US" dirty="0" smtClean="0"/>
          </a:p>
          <a:p>
            <a:pPr eaLnBrk="1" hangingPunct="1">
              <a:buFontTx/>
              <a:buChar char="•"/>
            </a:pPr>
            <a:r>
              <a:rPr lang="en-US" dirty="0" smtClean="0"/>
              <a:t>Federal legislation—the Fair and Accurate Credit Transactions (FACT) Act—mandates sharing among all credit bureaus, so the member</a:t>
            </a:r>
            <a:r>
              <a:rPr lang="en-US" baseline="0" dirty="0" smtClean="0"/>
              <a:t> </a:t>
            </a:r>
            <a:r>
              <a:rPr lang="en-US" dirty="0" smtClean="0"/>
              <a:t>only needs to notify </a:t>
            </a:r>
            <a:r>
              <a:rPr lang="en-US" i="1" dirty="0" smtClean="0"/>
              <a:t>one</a:t>
            </a:r>
            <a:r>
              <a:rPr lang="en-US" dirty="0" smtClean="0"/>
              <a:t> credit reporting agency’s fraud unit if they are a victim of fraud. A fraud alert will be placed on each of their credit reports within 24 hours.</a:t>
            </a:r>
          </a:p>
          <a:p>
            <a:pPr eaLnBrk="1" hangingPunct="1">
              <a:buFontTx/>
              <a:buChar char="•"/>
            </a:pPr>
            <a:r>
              <a:rPr lang="en-US" dirty="0" smtClean="0"/>
              <a:t> Once the</a:t>
            </a:r>
            <a:r>
              <a:rPr lang="en-US" baseline="0" dirty="0" smtClean="0"/>
              <a:t> member p</a:t>
            </a:r>
            <a:r>
              <a:rPr lang="en-US" dirty="0" smtClean="0"/>
              <a:t>laces a fraud alert in their file, they’re entitled to order a free copy of their</a:t>
            </a:r>
            <a:r>
              <a:rPr lang="en-US" baseline="0" dirty="0" smtClean="0"/>
              <a:t> </a:t>
            </a:r>
            <a:r>
              <a:rPr lang="en-US" dirty="0" smtClean="0"/>
              <a:t>credit report from each of the “big three” credit reporting agencies. When they get them, they should review them carefully and look for inquiries from companies they haven’t contacted, accounts they didn’t open, and debts they can’t explain. Also, instruct them to check that all personal information (name, SSN, addresses, and employers) is correct. Then continue to check periodically—especially for the first year after the theft.</a:t>
            </a:r>
          </a:p>
          <a:p>
            <a:pPr eaLnBrk="1" hangingPunct="1">
              <a:buFontTx/>
              <a:buChar char="•"/>
            </a:pPr>
            <a:r>
              <a:rPr lang="en-US" dirty="0" smtClean="0"/>
              <a:t>Members who have been a victim, or anyone who is concerned that they may be a victim can also place a “Freeze” on their credit file and no one can apply for new credit lines in their name without unlocking the credit files with a pin number.   To place a freeze costs about $10 for each bureau (so $30 total) but it is much cheaper than monthly monitoring fees.  </a:t>
            </a:r>
            <a:r>
              <a:rPr lang="en-US" b="1" dirty="0" smtClean="0"/>
              <a:t>However a freeze is only for new credit, so the member</a:t>
            </a:r>
            <a:r>
              <a:rPr lang="en-US" b="1" baseline="0" dirty="0" smtClean="0"/>
              <a:t> should continue </a:t>
            </a:r>
            <a:r>
              <a:rPr lang="en-US" b="1" dirty="0" smtClean="0"/>
              <a:t>to monitor existing lines carefully.  </a:t>
            </a:r>
          </a:p>
          <a:p>
            <a:pPr eaLnBrk="1" hangingPunct="1">
              <a:buFontTx/>
              <a:buChar char="•"/>
            </a:pPr>
            <a:r>
              <a:rPr lang="en-US" dirty="0" smtClean="0"/>
              <a:t> Instruct the member to use the FTC’s “ID theft affidavit” to contact each creditor (credit card companies, mortgage lender, credit union), and Social Security Administration to notify them of the fraud. </a:t>
            </a:r>
          </a:p>
          <a:p>
            <a:pPr eaLnBrk="1" hangingPunct="1">
              <a:buFontTx/>
              <a:buChar char="•"/>
            </a:pPr>
            <a:r>
              <a:rPr lang="en-US" dirty="0" smtClean="0"/>
              <a:t>When opening new accounts, use new PINs and passwords; avoid using</a:t>
            </a:r>
            <a:r>
              <a:rPr lang="en-US" baseline="0" dirty="0" smtClean="0"/>
              <a:t> </a:t>
            </a:r>
            <a:r>
              <a:rPr lang="en-US" dirty="0" smtClean="0"/>
              <a:t>mother’s maiden name, birth date, the last four digits of their SSN or phone number, or a series of consecutive numbers.</a:t>
            </a:r>
          </a:p>
          <a:p>
            <a:pPr eaLnBrk="1" hangingPunct="1">
              <a:buFontTx/>
              <a:buChar char="•"/>
            </a:pPr>
            <a:r>
              <a:rPr lang="en-US" dirty="0" smtClean="0"/>
              <a:t> Unfortunately, victims can be left with poor credit records</a:t>
            </a:r>
            <a:r>
              <a:rPr lang="en-US" baseline="0" dirty="0" smtClean="0"/>
              <a:t> if corrective action isn’t taken.</a:t>
            </a:r>
            <a:endParaRPr lang="en-US" dirty="0" smtClean="0"/>
          </a:p>
          <a:p>
            <a:endParaRPr lang="en-US" sz="1100" b="1" dirty="0" smtClean="0"/>
          </a:p>
          <a:p>
            <a:r>
              <a:rPr lang="en-US" b="1" dirty="0" smtClean="0">
                <a:solidFill>
                  <a:srgbClr val="FF0000"/>
                </a:solidFill>
              </a:rPr>
              <a:t>Handout:  What to do if you are a victim of ID theft </a:t>
            </a:r>
          </a:p>
          <a:p>
            <a:r>
              <a:rPr lang="en-US" b="1" dirty="0" smtClean="0">
                <a:solidFill>
                  <a:srgbClr val="FF0000"/>
                </a:solidFill>
              </a:rPr>
              <a:t>Handout:  Credit Report Security Freeze</a:t>
            </a:r>
          </a:p>
          <a:p>
            <a:endParaRPr lang="en-US" sz="1100" b="1" dirty="0" smtClean="0"/>
          </a:p>
          <a:p>
            <a:pPr eaLnBrk="1" hangingPunct="1"/>
            <a:endParaRPr lang="en-US" sz="1100" i="1" dirty="0" smtClean="0">
              <a:latin typeface="Arial" charset="0"/>
            </a:endParaRPr>
          </a:p>
        </p:txBody>
      </p:sp>
    </p:spTree>
    <p:extLst>
      <p:ext uri="{BB962C8B-B14F-4D97-AF65-F5344CB8AC3E}">
        <p14:creationId xmlns="" xmlns:p14="http://schemas.microsoft.com/office/powerpoint/2010/main" val="3450311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Speaker Notes: </a:t>
            </a:r>
          </a:p>
          <a:p>
            <a:endParaRPr lang="en-US" dirty="0" smtClean="0"/>
          </a:p>
          <a:p>
            <a:r>
              <a:rPr lang="en-US" dirty="0" smtClean="0"/>
              <a:t>Thank the attendees for participating in today‘s session.</a:t>
            </a:r>
          </a:p>
          <a:p>
            <a:endParaRPr lang="en-US" dirty="0" smtClean="0"/>
          </a:p>
          <a:p>
            <a:r>
              <a:rPr lang="en-US" dirty="0" smtClean="0"/>
              <a:t>Ask your employees when was the last time they pulled their personal credit reports.  Encourage them to pull at least one of their reports and review as if they were a “Credit Report Review Detective” for practice.</a:t>
            </a:r>
            <a:endParaRPr lang="en-US" dirty="0"/>
          </a:p>
          <a:p>
            <a:endParaRPr lang="en-US" dirty="0"/>
          </a:p>
          <a:p>
            <a:r>
              <a:rPr lang="en-US" dirty="0" smtClean="0"/>
              <a:t>Ask them to complete the session’s evaluation form.</a:t>
            </a:r>
          </a:p>
          <a:p>
            <a:endParaRPr lang="en-US" dirty="0"/>
          </a:p>
          <a:p>
            <a:endParaRPr lang="en-US" dirty="0" smtClean="0"/>
          </a:p>
          <a:p>
            <a:r>
              <a:rPr lang="en-US" b="1" i="1" dirty="0" smtClean="0"/>
              <a:t>Optional additional training:  Consider conducting another session in smaller groups to role play conducting a Credit Report Review with a member</a:t>
            </a:r>
            <a:r>
              <a:rPr lang="en-US" dirty="0" smtClean="0"/>
              <a:t>.</a:t>
            </a:r>
          </a:p>
          <a:p>
            <a:endParaRPr lang="en-US" dirty="0" smtClean="0"/>
          </a:p>
          <a:p>
            <a:r>
              <a:rPr lang="en-US" b="1" dirty="0" smtClean="0">
                <a:solidFill>
                  <a:srgbClr val="FF0000"/>
                </a:solidFill>
              </a:rPr>
              <a:t>Handout: </a:t>
            </a:r>
            <a:r>
              <a:rPr lang="en-US" b="1" dirty="0" smtClean="0">
                <a:solidFill>
                  <a:srgbClr val="FF0000"/>
                </a:solidFill>
              </a:rPr>
              <a:t>Seminar Evaluation</a:t>
            </a:r>
            <a:endParaRPr lang="en-US" b="1" dirty="0" smtClean="0">
              <a:solidFill>
                <a:srgbClr val="FF0000"/>
              </a:solidFill>
            </a:endParaRPr>
          </a:p>
          <a:p>
            <a:endParaRPr lang="en-US" dirty="0" smtClean="0"/>
          </a:p>
        </p:txBody>
      </p:sp>
      <p:sp>
        <p:nvSpPr>
          <p:cNvPr id="4" name="Slide Number Placeholder 3"/>
          <p:cNvSpPr>
            <a:spLocks noGrp="1"/>
          </p:cNvSpPr>
          <p:nvPr>
            <p:ph type="sldNum" sz="quarter" idx="10"/>
          </p:nvPr>
        </p:nvSpPr>
        <p:spPr/>
        <p:txBody>
          <a:bodyPr/>
          <a:lstStyle/>
          <a:p>
            <a:fld id="{DB176302-00D4-4091-979E-233E098AFB27}" type="slidenum">
              <a:rPr lang="en-US" smtClean="0"/>
              <a:pPr/>
              <a:t>32</a:t>
            </a:fld>
            <a:endParaRPr lang="en-US" dirty="0"/>
          </a:p>
        </p:txBody>
      </p:sp>
    </p:spTree>
    <p:extLst>
      <p:ext uri="{BB962C8B-B14F-4D97-AF65-F5344CB8AC3E}">
        <p14:creationId xmlns="" xmlns:p14="http://schemas.microsoft.com/office/powerpoint/2010/main" val="215180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52400"/>
            <a:ext cx="4572000" cy="3429000"/>
          </a:xfrm>
        </p:spPr>
      </p:sp>
      <p:sp>
        <p:nvSpPr>
          <p:cNvPr id="3" name="Notes Placeholder 2"/>
          <p:cNvSpPr>
            <a:spLocks noGrp="1"/>
          </p:cNvSpPr>
          <p:nvPr>
            <p:ph type="body" idx="1"/>
          </p:nvPr>
        </p:nvSpPr>
        <p:spPr>
          <a:xfrm>
            <a:off x="381000" y="3657600"/>
            <a:ext cx="6172200" cy="5181600"/>
          </a:xfrm>
        </p:spPr>
        <p:txBody>
          <a:bodyPr>
            <a:normAutofit/>
          </a:bodyPr>
          <a:lstStyle/>
          <a:p>
            <a:r>
              <a:rPr lang="en-US" b="1" dirty="0" smtClean="0"/>
              <a:t>Optional Slide About the Credit Unions</a:t>
            </a:r>
            <a:r>
              <a:rPr lang="en-US" b="1" baseline="0" dirty="0" smtClean="0"/>
              <a:t> Care Foundation of Virginia</a:t>
            </a:r>
            <a:r>
              <a:rPr lang="en-US" baseline="0" dirty="0" smtClean="0"/>
              <a:t>:  Discuss your relationship with the Foundation as your staff may get questions about this initiative.</a:t>
            </a:r>
          </a:p>
          <a:p>
            <a:r>
              <a:rPr lang="en-US" baseline="0" dirty="0" smtClean="0"/>
              <a:t>  </a:t>
            </a:r>
          </a:p>
          <a:p>
            <a:r>
              <a:rPr lang="en-US" baseline="0" dirty="0" smtClean="0"/>
              <a:t>-</a:t>
            </a:r>
            <a:r>
              <a:rPr lang="en-US" dirty="0" smtClean="0"/>
              <a:t>Launched in 2009, the Credit Unions Care Foundation of Virginia believes in furthering credit unions’ social mission by aiding our communities and offering a hand up to individuals in need.</a:t>
            </a:r>
          </a:p>
          <a:p>
            <a:endParaRPr lang="en-US" dirty="0" smtClean="0"/>
          </a:p>
          <a:p>
            <a:r>
              <a:rPr lang="en-US" dirty="0" smtClean="0"/>
              <a:t>-Supports charitable organizations, community groups and disaster relief activities, teaches basic personal finance concepts to all consumers, and helps individuals improve their lives through education.</a:t>
            </a:r>
          </a:p>
          <a:p>
            <a:endParaRPr lang="en-US" dirty="0" smtClean="0"/>
          </a:p>
          <a:p>
            <a:r>
              <a:rPr lang="en-US" dirty="0" smtClean="0"/>
              <a:t>-Their mission is simple: </a:t>
            </a:r>
            <a:r>
              <a:rPr lang="en-US" b="1" dirty="0" smtClean="0"/>
              <a:t>Build a better tomorrow by strengthening the world around us today.</a:t>
            </a:r>
            <a:endParaRPr lang="en-US" dirty="0" smtClean="0"/>
          </a:p>
          <a:p>
            <a:endParaRPr lang="en-US" dirty="0" smtClean="0"/>
          </a:p>
          <a:p>
            <a:r>
              <a:rPr lang="en-US" dirty="0" smtClean="0"/>
              <a:t>The support of credit unions, individuals, and corporate contributions helps them fulfill the “People Helping People” mission. </a:t>
            </a:r>
          </a:p>
          <a:p>
            <a:endParaRPr lang="en-US" dirty="0" smtClean="0"/>
          </a:p>
          <a:p>
            <a:r>
              <a:rPr lang="en-US" dirty="0" smtClean="0"/>
              <a:t>Focuses on five key areas: Community micro-grants, financial education,</a:t>
            </a:r>
            <a:r>
              <a:rPr lang="en-US" baseline="0" dirty="0" smtClean="0"/>
              <a:t> s</a:t>
            </a:r>
            <a:r>
              <a:rPr lang="en-US" dirty="0" smtClean="0"/>
              <a:t>cholarships,</a:t>
            </a:r>
            <a:r>
              <a:rPr lang="en-US" baseline="0" dirty="0" smtClean="0"/>
              <a:t> d</a:t>
            </a:r>
            <a:r>
              <a:rPr lang="en-US" dirty="0" smtClean="0"/>
              <a:t>isaster relief,</a:t>
            </a:r>
            <a:r>
              <a:rPr lang="en-US" baseline="0" dirty="0" smtClean="0"/>
              <a:t> and c</a:t>
            </a:r>
            <a:r>
              <a:rPr lang="en-US" dirty="0" smtClean="0"/>
              <a:t>ooperation with and support of other credit union-supported charities.</a:t>
            </a:r>
            <a:br>
              <a:rPr lang="en-US" dirty="0" smtClean="0"/>
            </a:br>
            <a:endParaRPr lang="en-US" dirty="0" smtClean="0"/>
          </a:p>
          <a:p>
            <a:r>
              <a:rPr lang="en-US" b="1" dirty="0" smtClean="0"/>
              <a:t>To make a</a:t>
            </a:r>
            <a:r>
              <a:rPr lang="en-US" b="1" baseline="0" dirty="0" smtClean="0"/>
              <a:t> donation see www.creditunionscardfoundation.org or m</a:t>
            </a:r>
            <a:r>
              <a:rPr lang="en-US" b="1" dirty="0" smtClean="0"/>
              <a:t>ail to:</a:t>
            </a:r>
            <a:br>
              <a:rPr lang="en-US" b="1" dirty="0" smtClean="0"/>
            </a:br>
            <a:r>
              <a:rPr lang="en-US" dirty="0" smtClean="0"/>
              <a:t>Credit Unions Care Foundation of Virginia</a:t>
            </a:r>
            <a:br>
              <a:rPr lang="en-US" dirty="0" smtClean="0"/>
            </a:br>
            <a:r>
              <a:rPr lang="en-US" dirty="0" smtClean="0"/>
              <a:t>PO Box 11469</a:t>
            </a:r>
            <a:br>
              <a:rPr lang="en-US" dirty="0" smtClean="0"/>
            </a:br>
            <a:r>
              <a:rPr lang="en-US" dirty="0" smtClean="0"/>
              <a:t>Lynchburg, VA 24506</a:t>
            </a:r>
            <a:r>
              <a:rPr lang="en-US" b="1" dirty="0" smtClean="0"/>
              <a:t/>
            </a:r>
            <a:br>
              <a:rPr lang="en-US" b="1" dirty="0" smtClean="0"/>
            </a:br>
            <a:endParaRPr lang="en-US" b="1" dirty="0" smtClean="0"/>
          </a:p>
          <a:p>
            <a:r>
              <a:rPr lang="en-US" b="1" dirty="0" smtClean="0">
                <a:solidFill>
                  <a:srgbClr val="FF0000"/>
                </a:solidFill>
              </a:rPr>
              <a:t>Handout:</a:t>
            </a:r>
            <a:r>
              <a:rPr lang="en-US" b="1" baseline="0" dirty="0" smtClean="0">
                <a:solidFill>
                  <a:srgbClr val="FF0000"/>
                </a:solidFill>
              </a:rPr>
              <a:t> CUCF Brochure</a:t>
            </a:r>
            <a:endParaRPr lang="en-US" b="1" dirty="0" smtClean="0">
              <a:solidFill>
                <a:srgbClr val="FF0000"/>
              </a:solidFill>
            </a:endParaRPr>
          </a:p>
        </p:txBody>
      </p:sp>
      <p:sp>
        <p:nvSpPr>
          <p:cNvPr id="4" name="Slide Number Placeholder 3"/>
          <p:cNvSpPr>
            <a:spLocks noGrp="1"/>
          </p:cNvSpPr>
          <p:nvPr>
            <p:ph type="sldNum" sz="quarter" idx="10"/>
          </p:nvPr>
        </p:nvSpPr>
        <p:spPr/>
        <p:txBody>
          <a:bodyPr/>
          <a:lstStyle/>
          <a:p>
            <a:fld id="{DB176302-00D4-4091-979E-233E098AFB27}" type="slidenum">
              <a:rPr lang="en-US" smtClean="0"/>
              <a:pPr/>
              <a:t>33</a:t>
            </a:fld>
            <a:endParaRPr lang="en-US" dirty="0"/>
          </a:p>
        </p:txBody>
      </p:sp>
    </p:spTree>
    <p:extLst>
      <p:ext uri="{BB962C8B-B14F-4D97-AF65-F5344CB8AC3E}">
        <p14:creationId xmlns="" xmlns:p14="http://schemas.microsoft.com/office/powerpoint/2010/main" val="81486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Speaker Notes</a:t>
            </a:r>
            <a:r>
              <a:rPr lang="en-US" dirty="0" smtClean="0"/>
              <a:t>: Customize this</a:t>
            </a:r>
            <a:r>
              <a:rPr lang="en-US" baseline="0" dirty="0" smtClean="0"/>
              <a:t> page to your credit union’s “SMART Credit Check” campaign activities. </a:t>
            </a:r>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4</a:t>
            </a:fld>
            <a:endParaRPr lang="en-US" dirty="0"/>
          </a:p>
        </p:txBody>
      </p:sp>
    </p:spTree>
    <p:extLst>
      <p:ext uri="{BB962C8B-B14F-4D97-AF65-F5344CB8AC3E}">
        <p14:creationId xmlns="" xmlns:p14="http://schemas.microsoft.com/office/powerpoint/2010/main" val="141721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8600"/>
            <a:ext cx="4267200" cy="3200400"/>
          </a:xfrm>
        </p:spPr>
      </p:sp>
      <p:sp>
        <p:nvSpPr>
          <p:cNvPr id="3" name="Notes Placeholder 2"/>
          <p:cNvSpPr>
            <a:spLocks noGrp="1"/>
          </p:cNvSpPr>
          <p:nvPr>
            <p:ph type="body" idx="1"/>
          </p:nvPr>
        </p:nvSpPr>
        <p:spPr>
          <a:xfrm>
            <a:off x="0" y="3581400"/>
            <a:ext cx="6858000" cy="5334000"/>
          </a:xfrm>
        </p:spPr>
        <p:txBody>
          <a:bodyPr>
            <a:normAutofit fontScale="85000" lnSpcReduction="20000"/>
          </a:bodyPr>
          <a:lstStyle/>
          <a:p>
            <a:r>
              <a:rPr lang="en-US" sz="1400" b="1" dirty="0" smtClean="0"/>
              <a:t>So let’s start with the basics:</a:t>
            </a:r>
          </a:p>
          <a:p>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 the United States, three companies, called credit bureaus or credit reporting agencies, are in the business of maintaining credit reports on each person who obtains any form of credit or debt. These three for-profit companies (they are not government agencies) – </a:t>
            </a:r>
            <a:r>
              <a:rPr lang="en-US" sz="1400" dirty="0" smtClean="0">
                <a:solidFill>
                  <a:schemeClr val="tx1">
                    <a:lumMod val="95000"/>
                    <a:lumOff val="5000"/>
                  </a:schemeClr>
                </a:solidFill>
                <a:hlinkClick r:id="rId3"/>
              </a:rPr>
              <a:t>Experian</a:t>
            </a:r>
            <a:r>
              <a:rPr lang="en-US" sz="1400" dirty="0" smtClean="0">
                <a:solidFill>
                  <a:schemeClr val="tx1">
                    <a:lumMod val="95000"/>
                    <a:lumOff val="5000"/>
                  </a:schemeClr>
                </a:solidFill>
              </a:rPr>
              <a:t>, </a:t>
            </a:r>
            <a:r>
              <a:rPr lang="en-US" sz="1400" dirty="0" smtClean="0">
                <a:solidFill>
                  <a:schemeClr val="tx1">
                    <a:lumMod val="95000"/>
                    <a:lumOff val="5000"/>
                  </a:schemeClr>
                </a:solidFill>
                <a:hlinkClick r:id="rId4"/>
              </a:rPr>
              <a:t>Equifax</a:t>
            </a:r>
            <a:r>
              <a:rPr lang="en-US" sz="1400" dirty="0" smtClean="0">
                <a:solidFill>
                  <a:schemeClr val="tx1">
                    <a:lumMod val="95000"/>
                    <a:lumOff val="5000"/>
                  </a:schemeClr>
                </a:solidFill>
              </a:rPr>
              <a:t>, and </a:t>
            </a:r>
            <a:r>
              <a:rPr lang="en-US" sz="1400" dirty="0" smtClean="0">
                <a:solidFill>
                  <a:schemeClr val="tx1">
                    <a:lumMod val="95000"/>
                    <a:lumOff val="5000"/>
                  </a:schemeClr>
                </a:solidFill>
                <a:hlinkClick r:id="rId5"/>
              </a:rPr>
              <a:t>TransUnion</a:t>
            </a:r>
            <a:r>
              <a:rPr lang="en-US" sz="1400" dirty="0" smtClean="0">
                <a:solidFill>
                  <a:schemeClr val="tx1">
                    <a:lumMod val="95000"/>
                    <a:lumOff val="5000"/>
                  </a:schemeClr>
                </a:solidFill>
              </a:rPr>
              <a:t> </a:t>
            </a:r>
            <a:r>
              <a:rPr lang="en-US" sz="1400" dirty="0" smtClean="0">
                <a:solidFill>
                  <a:schemeClr val="tx1"/>
                </a:solidFill>
              </a:rPr>
              <a:t>– </a:t>
            </a:r>
            <a:r>
              <a:rPr lang="en-US" sz="1400" dirty="0" smtClean="0"/>
              <a:t>operate in the same fashion. They have arrangements with almost every major financial institution to report to them the status of their consumer debts. These companies then collect this information and compile credit reports.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r>
              <a:rPr lang="en-US" sz="1400" dirty="0" smtClean="0"/>
              <a:t>A credit report </a:t>
            </a:r>
            <a:r>
              <a:rPr lang="en-US" sz="1400" baseline="0" dirty="0" smtClean="0"/>
              <a:t>shows a consumers bill payment history among other things.  Credit reports are used to help lenders decide whether or not they will loan someone money.  Other companies may use it to help determine whether or not people are eligible for a service contract with them - like a cable company, insurance provider, or even a landlord. Think of it as a report card of how people pay their bills.  </a:t>
            </a:r>
          </a:p>
          <a:p>
            <a:endParaRPr lang="en-US" sz="1400" baseline="0" dirty="0" smtClean="0"/>
          </a:p>
          <a:p>
            <a:r>
              <a:rPr lang="en-US" sz="1400" dirty="0" smtClean="0"/>
              <a:t>It</a:t>
            </a:r>
            <a:r>
              <a:rPr lang="en-US" sz="1400" baseline="0" dirty="0" smtClean="0"/>
              <a:t> is also important to note that although all credit bureaus contain the same type of information they may not all contain the same information.</a:t>
            </a:r>
          </a:p>
          <a:p>
            <a:r>
              <a:rPr lang="en-US" sz="1400" baseline="0" dirty="0" smtClean="0"/>
              <a:t>  </a:t>
            </a:r>
          </a:p>
          <a:p>
            <a:r>
              <a:rPr lang="en-US" sz="1400" baseline="0" dirty="0" smtClean="0"/>
              <a:t>For example let’s say you have a credit card with a department store.  The department store may report their information to Experian, but not Equifax and TransUnion.  So the Experian report would have that credit line listed, but it would not </a:t>
            </a:r>
            <a:r>
              <a:rPr lang="en-US" sz="1400" b="0" baseline="0" dirty="0" smtClean="0"/>
              <a:t>be shown on the other two.  Most major credit cards report on all three, but it is not required so each creditor may not report to all bureaus.  </a:t>
            </a:r>
          </a:p>
          <a:p>
            <a:endParaRPr lang="en-US" sz="1400" b="0" baseline="0" dirty="0" smtClean="0"/>
          </a:p>
          <a:p>
            <a:r>
              <a:rPr lang="en-US" sz="1400" b="0" baseline="0" dirty="0" smtClean="0"/>
              <a:t>Credit bureaus can also sell consumers’ credit information to other companies (for marketing purposes) who are interested in issuing credit or insurance.  These are usually the “pre-approved credit” offers that people receive.  </a:t>
            </a:r>
          </a:p>
          <a:p>
            <a:endParaRPr lang="en-US" sz="1400" b="0" baseline="0" dirty="0" smtClean="0"/>
          </a:p>
          <a:p>
            <a:r>
              <a:rPr lang="en-US" sz="1400" b="0" baseline="0" dirty="0" smtClean="0"/>
              <a:t>By law consumers can stop the credit bureaus from selling their private information to lenders and insurance providers for pre-screened offers.  In your packet there is information from the Federal Trade Commission on what exactly pre-screened offers are and how consumers can opt out.  However, “opting-out” may stop consumers from receiving special offers sometimes sent by lenders or insurance providers which they might benefit from.</a:t>
            </a:r>
          </a:p>
          <a:p>
            <a:endParaRPr lang="en-US" sz="1400" b="0" baseline="0" dirty="0" smtClean="0"/>
          </a:p>
          <a:p>
            <a:r>
              <a:rPr lang="en-US" sz="1400" b="1" baseline="0" dirty="0" smtClean="0">
                <a:solidFill>
                  <a:srgbClr val="FF0000"/>
                </a:solidFill>
              </a:rPr>
              <a:t>Handout - FTC Opt Out of Pre Screened Credit Offers</a:t>
            </a:r>
          </a:p>
          <a:p>
            <a:r>
              <a:rPr lang="en-US" sz="1400" b="1" baseline="0" dirty="0" smtClean="0"/>
              <a:t>(Speaker Notes:  You can go over this handout or just refer to it depending on your time preference)</a:t>
            </a:r>
          </a:p>
          <a:p>
            <a:endParaRPr lang="en-US" sz="1400"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B176302-00D4-4091-979E-233E098AFB27}" type="slidenum">
              <a:rPr lang="en-US" smtClean="0"/>
              <a:pPr/>
              <a:t>5</a:t>
            </a:fld>
            <a:endParaRPr lang="en-US" dirty="0"/>
          </a:p>
        </p:txBody>
      </p:sp>
    </p:spTree>
    <p:extLst>
      <p:ext uri="{BB962C8B-B14F-4D97-AF65-F5344CB8AC3E}">
        <p14:creationId xmlns="" xmlns:p14="http://schemas.microsoft.com/office/powerpoint/2010/main" val="273637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52400"/>
            <a:ext cx="4368800" cy="3276600"/>
          </a:xfrm>
        </p:spPr>
      </p:sp>
      <p:sp>
        <p:nvSpPr>
          <p:cNvPr id="3" name="Notes Placeholder 2"/>
          <p:cNvSpPr>
            <a:spLocks noGrp="1"/>
          </p:cNvSpPr>
          <p:nvPr>
            <p:ph type="body" idx="1"/>
          </p:nvPr>
        </p:nvSpPr>
        <p:spPr>
          <a:xfrm>
            <a:off x="0" y="3581400"/>
            <a:ext cx="6705600" cy="4800600"/>
          </a:xfrm>
        </p:spPr>
        <p:txBody>
          <a:bodyPr>
            <a:noAutofit/>
          </a:bodyPr>
          <a:lstStyle/>
          <a:p>
            <a:r>
              <a:rPr lang="en-US" dirty="0" smtClean="0"/>
              <a:t>There are several different types of credit reports that can be pulled.  </a:t>
            </a:r>
            <a:endParaRPr lang="en-US" baseline="0" dirty="0" smtClean="0"/>
          </a:p>
          <a:p>
            <a:endParaRPr lang="en-US" sz="800" baseline="0" dirty="0" smtClean="0"/>
          </a:p>
          <a:p>
            <a:r>
              <a:rPr lang="en-US" u="sng" baseline="0" dirty="0" smtClean="0"/>
              <a:t>A consumer version</a:t>
            </a:r>
            <a:r>
              <a:rPr lang="en-US" baseline="0" dirty="0" smtClean="0"/>
              <a:t>- is what members will get when they order their own free credit report from home.  There are subtle differences, but basically the consumer version is much easier for the average person to decode and understand.  The consumer version also contains the creditors contact address and phone numbers for dispute purposes.   </a:t>
            </a:r>
          </a:p>
          <a:p>
            <a:endParaRPr lang="en-US" sz="800" baseline="0" dirty="0" smtClean="0"/>
          </a:p>
          <a:p>
            <a:r>
              <a:rPr lang="en-US" u="sng" baseline="0" dirty="0" smtClean="0"/>
              <a:t>The Financial Institution copy</a:t>
            </a:r>
            <a:r>
              <a:rPr lang="en-US" baseline="0" dirty="0" smtClean="0"/>
              <a:t> may include merged bureau data, a credit score, different codes, and it may have a somewhat different layout.  They may not have employer data or medical financial data on these files and they do not contain creditor contact information.    </a:t>
            </a:r>
          </a:p>
          <a:p>
            <a:endParaRPr lang="en-US" sz="800" baseline="0" dirty="0" smtClean="0"/>
          </a:p>
          <a:p>
            <a:r>
              <a:rPr lang="en-US" baseline="0" dirty="0" smtClean="0"/>
              <a:t>When a financial institution orders a copy of a member’s credit report it is because this individual has applied for some form of credit.  This is a “hard pull” or “hard hit” and in some cases may slightly lower the member’s credit score.  We will discuss how inquiries impact credit later on.  </a:t>
            </a:r>
            <a:endParaRPr lang="en-US" b="1" baseline="0" dirty="0" smtClean="0"/>
          </a:p>
          <a:p>
            <a:endParaRPr lang="en-US" sz="800" baseline="0" dirty="0" smtClean="0"/>
          </a:p>
          <a:p>
            <a:pPr marL="0" marR="0" indent="0" algn="l" defTabSz="914301" rtl="0" eaLnBrk="1" fontAlgn="auto" latinLnBrk="0" hangingPunct="1">
              <a:lnSpc>
                <a:spcPct val="100000"/>
              </a:lnSpc>
              <a:spcBef>
                <a:spcPts val="0"/>
              </a:spcBef>
              <a:spcAft>
                <a:spcPts val="0"/>
              </a:spcAft>
              <a:buClrTx/>
              <a:buSzTx/>
              <a:buFontTx/>
              <a:buNone/>
              <a:tabLst/>
              <a:defRPr/>
            </a:pPr>
            <a:r>
              <a:rPr lang="en-US" baseline="0" dirty="0" smtClean="0"/>
              <a:t>The “soft pull” or “soft hit” occurs when a member orders their own report</a:t>
            </a:r>
            <a:r>
              <a:rPr lang="en-US" dirty="0" smtClean="0"/>
              <a:t> or </a:t>
            </a:r>
            <a:r>
              <a:rPr lang="en-US" baseline="0" dirty="0" smtClean="0"/>
              <a:t>when they receive a pre-approved credit invitation. These do not impact the member’s credit score in any way. Companies that the member has an existing financial relationship with may periodically review their credit standing, and this is generally done as a soft inquiry.  So even if the member has signed up to Opt-Out of pre-approvals, current revolving credit relationships (credit cards, personal lines of credit) will be reviewed.  Credit cards are also required to be reviewed for repricing in accordance with the CARD Act, which may even benefit members if their credit has improved  and they are offered a lower rate.   </a:t>
            </a:r>
          </a:p>
          <a:p>
            <a:r>
              <a:rPr lang="en-US" baseline="0" dirty="0" smtClean="0"/>
              <a:t> </a:t>
            </a:r>
          </a:p>
          <a:p>
            <a:r>
              <a:rPr lang="en-US" dirty="0" smtClean="0"/>
              <a:t>Potential employers generally pull</a:t>
            </a:r>
            <a:r>
              <a:rPr lang="en-US" baseline="0" dirty="0" smtClean="0"/>
              <a:t> a different type of credit file provided by the credit bureaus, but they may pull a consumer bureau and this inquiry could show as either a hard or soft pull.  </a:t>
            </a:r>
            <a:endParaRPr lang="en-US" dirty="0"/>
          </a:p>
        </p:txBody>
      </p:sp>
      <p:sp>
        <p:nvSpPr>
          <p:cNvPr id="4" name="Slide Number Placeholder 3"/>
          <p:cNvSpPr>
            <a:spLocks noGrp="1"/>
          </p:cNvSpPr>
          <p:nvPr>
            <p:ph type="sldNum" sz="quarter" idx="10"/>
          </p:nvPr>
        </p:nvSpPr>
        <p:spPr/>
        <p:txBody>
          <a:bodyPr/>
          <a:lstStyle/>
          <a:p>
            <a:fld id="{DB176302-00D4-4091-979E-233E098AFB27}" type="slidenum">
              <a:rPr lang="en-US" smtClean="0"/>
              <a:pPr/>
              <a:t>6</a:t>
            </a:fld>
            <a:endParaRPr lang="en-US" dirty="0"/>
          </a:p>
        </p:txBody>
      </p:sp>
    </p:spTree>
    <p:extLst>
      <p:ext uri="{BB962C8B-B14F-4D97-AF65-F5344CB8AC3E}">
        <p14:creationId xmlns="" xmlns:p14="http://schemas.microsoft.com/office/powerpoint/2010/main" val="362761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828800" y="304800"/>
            <a:ext cx="3581400" cy="2686050"/>
          </a:xfrm>
          <a:ln/>
        </p:spPr>
      </p:sp>
      <p:sp>
        <p:nvSpPr>
          <p:cNvPr id="51203" name="Rectangle 3"/>
          <p:cNvSpPr>
            <a:spLocks noGrp="1" noChangeArrowheads="1"/>
          </p:cNvSpPr>
          <p:nvPr>
            <p:ph type="body" idx="1"/>
          </p:nvPr>
        </p:nvSpPr>
        <p:spPr>
          <a:xfrm>
            <a:off x="0" y="3124200"/>
            <a:ext cx="6858000" cy="6019800"/>
          </a:xfrm>
          <a:noFill/>
          <a:ln/>
        </p:spPr>
        <p:txBody>
          <a:bodyPr>
            <a:noAutofit/>
          </a:bodyPr>
          <a:lstStyle/>
          <a:p>
            <a:pPr marL="171450" indent="-171450" eaLnBrk="1" hangingPunct="1">
              <a:buFont typeface="Arial" panose="020B0604020202020204" pitchFamily="34" charset="0"/>
              <a:buChar char="•"/>
            </a:pPr>
            <a:r>
              <a:rPr lang="en-US" dirty="0" smtClean="0">
                <a:cs typeface="Arial" pitchFamily="34" charset="0"/>
              </a:rPr>
              <a:t>The Fair and Accurate Credit Transactions Act (FACT Act) of 2003 was enacted to help consumers understand their rights and protect information in their credit reports, and to help consumers whose financial information has been stolen. As a result, individuals have the opportunity to request one free credit report per year from </a:t>
            </a:r>
            <a:r>
              <a:rPr lang="en-US" i="1" dirty="0" smtClean="0">
                <a:cs typeface="Arial" pitchFamily="34" charset="0"/>
              </a:rPr>
              <a:t>each</a:t>
            </a:r>
            <a:r>
              <a:rPr lang="en-US" dirty="0" smtClean="0">
                <a:cs typeface="Arial" pitchFamily="34" charset="0"/>
              </a:rPr>
              <a:t> of the three main credit-reporting agencies (Experian, Equifax, and TransUnion). </a:t>
            </a:r>
          </a:p>
          <a:p>
            <a:pPr eaLnBrk="1" hangingPunct="1"/>
            <a:endParaRPr lang="en-US" dirty="0" smtClean="0">
              <a:cs typeface="Arial" pitchFamily="34" charset="0"/>
            </a:endParaRPr>
          </a:p>
          <a:p>
            <a:pPr marL="171450" marR="0" indent="-171450" algn="l" defTabSz="9143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cs typeface="Arial" pitchFamily="34" charset="0"/>
              </a:rPr>
              <a:t>Instruct members to order their</a:t>
            </a:r>
            <a:r>
              <a:rPr lang="en-US" baseline="0" dirty="0" smtClean="0">
                <a:cs typeface="Arial" pitchFamily="34" charset="0"/>
              </a:rPr>
              <a:t> credit reports from</a:t>
            </a:r>
            <a:r>
              <a:rPr lang="en-US" dirty="0" smtClean="0">
                <a:cs typeface="Arial" pitchFamily="34" charset="0"/>
              </a:rPr>
              <a:t> annualcreditreport.com</a:t>
            </a:r>
            <a:r>
              <a:rPr lang="en-US" baseline="0" dirty="0" smtClean="0">
                <a:cs typeface="Arial" pitchFamily="34" charset="0"/>
              </a:rPr>
              <a:t> (the official government sanctioned online source for free annual credit reports).</a:t>
            </a:r>
            <a:r>
              <a:rPr lang="en-US" dirty="0" smtClean="0">
                <a:cs typeface="Arial" pitchFamily="34" charset="0"/>
              </a:rPr>
              <a:t>  Members may also order </a:t>
            </a:r>
            <a:r>
              <a:rPr lang="en-US" baseline="0" dirty="0" smtClean="0">
                <a:cs typeface="Arial" pitchFamily="34" charset="0"/>
              </a:rPr>
              <a:t>by phone or mail</a:t>
            </a:r>
            <a:r>
              <a:rPr lang="en-US" dirty="0" smtClean="0">
                <a:cs typeface="Arial" pitchFamily="34" charset="0"/>
              </a:rPr>
              <a:t>. </a:t>
            </a:r>
          </a:p>
          <a:p>
            <a:pPr marL="171450" marR="0" indent="-171450" algn="l" defTabSz="91430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cs typeface="Arial" pitchFamily="34" charset="0"/>
            </a:endParaRPr>
          </a:p>
          <a:p>
            <a:pPr marL="171450" marR="0" indent="-171450" algn="l" defTabSz="9143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cs typeface="Arial" pitchFamily="34" charset="0"/>
              </a:rPr>
              <a:t>Members should consider staggering their requests throughout the year. For example, order a free report from Experian in January, then order a free report from Equifax in May, and then order a free report from TransUnion in September. Next year, start over with a free report from Experian.  This can help with ID theft monitoring</a:t>
            </a:r>
            <a:r>
              <a:rPr lang="en-US" baseline="0" dirty="0" smtClean="0">
                <a:cs typeface="Arial" pitchFamily="34" charset="0"/>
              </a:rPr>
              <a:t> should fraud activity show up on their reports.</a:t>
            </a:r>
            <a:r>
              <a:rPr lang="en-US" dirty="0" smtClean="0">
                <a:cs typeface="Arial" pitchFamily="34" charset="0"/>
              </a:rPr>
              <a:t> Although caution. This is not a foolproof system </a:t>
            </a:r>
            <a:r>
              <a:rPr lang="en-US" baseline="0" dirty="0" smtClean="0">
                <a:cs typeface="Arial" pitchFamily="34" charset="0"/>
              </a:rPr>
              <a:t>(i.e., </a:t>
            </a:r>
            <a:r>
              <a:rPr lang="en-US" dirty="0" smtClean="0">
                <a:cs typeface="Arial" pitchFamily="34" charset="0"/>
              </a:rPr>
              <a:t>the identity theft activity might not appear on the specific credit report requested but might be recorded on another bureau’s report).</a:t>
            </a:r>
          </a:p>
          <a:p>
            <a:pPr marL="171450" indent="-171450" eaLnBrk="1" hangingPunct="1">
              <a:buFont typeface="Arial" panose="020B0604020202020204" pitchFamily="34" charset="0"/>
              <a:buChar char="•"/>
            </a:pPr>
            <a:endParaRPr lang="en-US" dirty="0" smtClean="0">
              <a:cs typeface="Arial" pitchFamily="34" charset="0"/>
            </a:endParaRPr>
          </a:p>
          <a:p>
            <a:pPr marL="171450" indent="-171450" eaLnBrk="1" hangingPunct="1">
              <a:buFont typeface="Arial" panose="020B0604020202020204" pitchFamily="34" charset="0"/>
              <a:buChar char="•"/>
            </a:pPr>
            <a:r>
              <a:rPr lang="en-US" dirty="0" smtClean="0">
                <a:cs typeface="Arial" pitchFamily="34" charset="0"/>
              </a:rPr>
              <a:t>Members can directly order a credit report from a credit bureau’s Web site, but</a:t>
            </a:r>
            <a:r>
              <a:rPr lang="en-US" baseline="0" dirty="0" smtClean="0">
                <a:cs typeface="Arial" pitchFamily="34" charset="0"/>
              </a:rPr>
              <a:t> if they do, caution them</a:t>
            </a:r>
            <a:r>
              <a:rPr lang="en-US" dirty="0" smtClean="0">
                <a:cs typeface="Arial" pitchFamily="34" charset="0"/>
              </a:rPr>
              <a:t> that these vendors also sell credit scores and credit</a:t>
            </a:r>
            <a:r>
              <a:rPr lang="en-US" baseline="0" dirty="0" smtClean="0">
                <a:cs typeface="Arial" pitchFamily="34" charset="0"/>
              </a:rPr>
              <a:t> monitoring services</a:t>
            </a:r>
            <a:r>
              <a:rPr lang="en-US" dirty="0" smtClean="0">
                <a:cs typeface="Arial" pitchFamily="34" charset="0"/>
              </a:rPr>
              <a:t> on their sites. Be sure they watch out for those small boxes that are pre-checked.  The</a:t>
            </a:r>
            <a:r>
              <a:rPr lang="en-US" baseline="0" dirty="0" smtClean="0">
                <a:cs typeface="Arial" pitchFamily="34" charset="0"/>
              </a:rPr>
              <a:t> member might accidentally </a:t>
            </a:r>
            <a:r>
              <a:rPr lang="en-US" dirty="0" smtClean="0">
                <a:cs typeface="Arial" pitchFamily="34" charset="0"/>
              </a:rPr>
              <a:t>enroll for</a:t>
            </a:r>
            <a:r>
              <a:rPr lang="en-US" baseline="0" dirty="0" smtClean="0">
                <a:cs typeface="Arial" pitchFamily="34" charset="0"/>
              </a:rPr>
              <a:t> the site’s “free-trial” monitoring that could end up costing them hundreds of dollars a year in monthly service fees.  If the site asks for a credit card number, then the member has authorized something that he or she may not need and should immediately terminate the session</a:t>
            </a:r>
            <a:r>
              <a:rPr lang="en-US" dirty="0" smtClean="0">
                <a:cs typeface="Arial" pitchFamily="34" charset="0"/>
              </a:rPr>
              <a:t>.</a:t>
            </a:r>
            <a:r>
              <a:rPr lang="en-US" baseline="0" dirty="0" smtClean="0">
                <a:cs typeface="Arial" pitchFamily="34" charset="0"/>
              </a:rPr>
              <a:t>  </a:t>
            </a:r>
            <a:endParaRPr lang="en-US" dirty="0" smtClean="0">
              <a:cs typeface="Arial" pitchFamily="34" charset="0"/>
            </a:endParaRPr>
          </a:p>
          <a:p>
            <a:pPr eaLnBrk="1" hangingPunct="1"/>
            <a:endParaRPr lang="en-US" b="1" dirty="0" smtClean="0">
              <a:cs typeface="Arial" pitchFamily="34" charset="0"/>
            </a:endParaRPr>
          </a:p>
          <a:p>
            <a:pPr eaLnBrk="1" hangingPunct="1"/>
            <a:r>
              <a:rPr lang="en-US" b="1" dirty="0" smtClean="0">
                <a:solidFill>
                  <a:srgbClr val="FF0000"/>
                </a:solidFill>
                <a:cs typeface="Arial" pitchFamily="34" charset="0"/>
              </a:rPr>
              <a:t>Handout:  Tips for Pulling Your Credit Report</a:t>
            </a:r>
          </a:p>
          <a:p>
            <a:pPr eaLnBrk="1" hangingPunct="1"/>
            <a:endParaRPr lang="en-US" b="1" dirty="0" smtClean="0">
              <a:cs typeface="Arial" pitchFamily="34" charset="0"/>
            </a:endParaRPr>
          </a:p>
          <a:p>
            <a:pPr eaLnBrk="1" hangingPunct="1"/>
            <a:r>
              <a:rPr lang="en-US" b="1" dirty="0" smtClean="0">
                <a:cs typeface="Arial" pitchFamily="34" charset="0"/>
              </a:rPr>
              <a:t>WEB RESOURCE: Credit Report Request Letter (print from the Web): </a:t>
            </a:r>
            <a:r>
              <a:rPr lang="en-US" b="1" i="0" dirty="0" smtClean="0">
                <a:cs typeface="Arial" pitchFamily="34" charset="0"/>
              </a:rPr>
              <a:t>https://www.annualcreditreport.com/cra/requestformfinal.pdf</a:t>
            </a:r>
          </a:p>
          <a:p>
            <a:pPr eaLnBrk="1" hangingPunct="1"/>
            <a:endParaRPr lang="en-US" b="1" i="1" dirty="0" smtClean="0">
              <a:cs typeface="Arial" pitchFamily="34" charset="0"/>
            </a:endParaRPr>
          </a:p>
          <a:p>
            <a:pPr eaLnBrk="1" hangingPunct="1"/>
            <a:r>
              <a:rPr lang="en-US" b="1" i="1" dirty="0" smtClean="0">
                <a:cs typeface="Arial" pitchFamily="34" charset="0"/>
              </a:rPr>
              <a:t>NOTE-</a:t>
            </a:r>
            <a:r>
              <a:rPr lang="en-US" b="1" i="1" baseline="0" dirty="0" smtClean="0">
                <a:cs typeface="Arial" pitchFamily="34" charset="0"/>
              </a:rPr>
              <a:t> You may w</a:t>
            </a:r>
            <a:r>
              <a:rPr lang="en-US" b="1" i="1" dirty="0" smtClean="0">
                <a:cs typeface="Arial" pitchFamily="34" charset="0"/>
              </a:rPr>
              <a:t>ant to encourage members to order their own credit reports </a:t>
            </a:r>
            <a:r>
              <a:rPr lang="en-US" b="1" i="1" baseline="0" dirty="0" smtClean="0">
                <a:cs typeface="Arial" pitchFamily="34" charset="0"/>
              </a:rPr>
              <a:t>from home.  If they attempt to order these reports from the branch and cannot answer the security questions based on their personal finances, they will be denied access and told to mail in a request.   </a:t>
            </a:r>
            <a:endParaRPr lang="en-US" b="1" i="1" dirty="0" smtClean="0">
              <a:cs typeface="Arial" pitchFamily="34" charset="0"/>
            </a:endParaRPr>
          </a:p>
          <a:p>
            <a:pPr eaLnBrk="1" hangingPunct="1"/>
            <a:endParaRPr lang="en-US" sz="1050" dirty="0" smtClean="0"/>
          </a:p>
        </p:txBody>
      </p:sp>
      <p:sp>
        <p:nvSpPr>
          <p:cNvPr id="4" name="Slide Number Placeholder 3"/>
          <p:cNvSpPr>
            <a:spLocks noGrp="1"/>
          </p:cNvSpPr>
          <p:nvPr>
            <p:ph type="sldNum" sz="quarter" idx="10"/>
          </p:nvPr>
        </p:nvSpPr>
        <p:spPr/>
        <p:txBody>
          <a:bodyPr/>
          <a:lstStyle/>
          <a:p>
            <a:fld id="{DB176302-00D4-4091-979E-233E098AFB27}" type="slidenum">
              <a:rPr lang="en-US" smtClean="0"/>
              <a:pPr/>
              <a:t>7</a:t>
            </a:fld>
            <a:endParaRPr lang="en-US" dirty="0"/>
          </a:p>
        </p:txBody>
      </p:sp>
    </p:spTree>
    <p:extLst>
      <p:ext uri="{BB962C8B-B14F-4D97-AF65-F5344CB8AC3E}">
        <p14:creationId xmlns="" xmlns:p14="http://schemas.microsoft.com/office/powerpoint/2010/main" val="2024094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 member is also</a:t>
            </a:r>
            <a:r>
              <a:rPr lang="en-US" baseline="0" dirty="0" smtClean="0"/>
              <a:t> entitled to a free copy of their credit report if they are turned down for </a:t>
            </a:r>
            <a:r>
              <a:rPr lang="en-US" dirty="0" smtClean="0"/>
              <a:t>credit, insurance, employment or if they have experienced another so-called “adverse action” based on a credit report.  They</a:t>
            </a:r>
            <a:r>
              <a:rPr lang="en-US" baseline="0" dirty="0" smtClean="0"/>
              <a:t> will receive details on who to contact and how to order with their notice of adverse action.  </a:t>
            </a:r>
            <a:endParaRPr lang="en-US" dirty="0" smtClean="0"/>
          </a:p>
          <a:p>
            <a:pPr>
              <a:buFont typeface="Arial" pitchFamily="34" charset="0"/>
              <a:buChar char="•"/>
            </a:pPr>
            <a:endParaRPr lang="en-US" baseline="0" dirty="0" smtClean="0"/>
          </a:p>
          <a:p>
            <a:pPr>
              <a:buFont typeface="Arial" pitchFamily="34" charset="0"/>
              <a:buChar char="•"/>
            </a:pPr>
            <a:r>
              <a:rPr lang="en-US" b="1" u="sng" baseline="0" dirty="0" smtClean="0"/>
              <a:t>HOWEVER, the f</a:t>
            </a:r>
            <a:r>
              <a:rPr lang="en-US" b="1" u="sng" dirty="0" smtClean="0"/>
              <a:t>ree credit report the member is entitled to must</a:t>
            </a:r>
            <a:r>
              <a:rPr lang="en-US" b="1" u="sng" baseline="0" dirty="0" smtClean="0"/>
              <a:t> come </a:t>
            </a:r>
            <a:r>
              <a:rPr lang="en-US" b="1" u="sng" dirty="0" smtClean="0"/>
              <a:t>from the credit reporting company identified in the notice /within 60 days</a:t>
            </a:r>
            <a:r>
              <a:rPr lang="en-US" b="1" u="sng" baseline="0" dirty="0" smtClean="0"/>
              <a:t> of </a:t>
            </a:r>
            <a:r>
              <a:rPr lang="en-US" b="1" u="sng" dirty="0" smtClean="0"/>
              <a:t>receiving the notice</a:t>
            </a:r>
            <a:r>
              <a:rPr lang="en-US" b="1" dirty="0" smtClean="0"/>
              <a:t>.</a:t>
            </a:r>
          </a:p>
          <a:p>
            <a:pPr>
              <a:buFont typeface="Arial" pitchFamily="34" charset="0"/>
              <a:buNone/>
            </a:pPr>
            <a:endParaRPr lang="en-US" dirty="0" smtClean="0"/>
          </a:p>
          <a:p>
            <a:pPr>
              <a:buFont typeface="Arial" pitchFamily="34" charset="0"/>
              <a:buNone/>
            </a:pPr>
            <a:r>
              <a:rPr lang="en-US" dirty="0" smtClean="0"/>
              <a:t>A</a:t>
            </a:r>
            <a:r>
              <a:rPr lang="en-US" baseline="0" dirty="0" smtClean="0"/>
              <a:t> Member </a:t>
            </a:r>
            <a:r>
              <a:rPr lang="en-US" dirty="0" smtClean="0"/>
              <a:t>may also be entitled to a free credit report if:</a:t>
            </a:r>
            <a:endParaRPr lang="en-US" baseline="0" dirty="0" smtClean="0"/>
          </a:p>
          <a:p>
            <a:pPr>
              <a:buFont typeface="Arial" pitchFamily="34" charset="0"/>
              <a:buChar char="•"/>
            </a:pPr>
            <a:r>
              <a:rPr lang="en-US" dirty="0" smtClean="0"/>
              <a:t>They believe their file is inaccurate due to fraud.</a:t>
            </a:r>
          </a:p>
          <a:p>
            <a:pPr>
              <a:buFont typeface="Arial" pitchFamily="34" charset="0"/>
              <a:buChar char="•"/>
            </a:pPr>
            <a:r>
              <a:rPr lang="en-US" dirty="0" smtClean="0"/>
              <a:t>They are unemployed and intend to apply for employment within 60 days from the date of their request.</a:t>
            </a:r>
          </a:p>
          <a:p>
            <a:pPr>
              <a:buFont typeface="Arial" pitchFamily="34" charset="0"/>
              <a:buChar char="•"/>
            </a:pPr>
            <a:r>
              <a:rPr lang="en-US" dirty="0" smtClean="0"/>
              <a:t>They certify that they are a recipient of public welfare assistance.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B176302-00D4-4091-979E-233E098AFB27}" type="slidenum">
              <a:rPr lang="en-US" smtClean="0"/>
              <a:pPr/>
              <a:t>8</a:t>
            </a:fld>
            <a:endParaRPr lang="en-US" dirty="0"/>
          </a:p>
        </p:txBody>
      </p:sp>
    </p:spTree>
    <p:extLst>
      <p:ext uri="{BB962C8B-B14F-4D97-AF65-F5344CB8AC3E}">
        <p14:creationId xmlns="" xmlns:p14="http://schemas.microsoft.com/office/powerpoint/2010/main" val="31158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0"/>
            <a:ext cx="4191000" cy="3143250"/>
          </a:xfrm>
        </p:spPr>
      </p:sp>
      <p:sp>
        <p:nvSpPr>
          <p:cNvPr id="3" name="Notes Placeholder 2"/>
          <p:cNvSpPr>
            <a:spLocks noGrp="1"/>
          </p:cNvSpPr>
          <p:nvPr>
            <p:ph type="body" idx="1"/>
          </p:nvPr>
        </p:nvSpPr>
        <p:spPr>
          <a:xfrm>
            <a:off x="381000" y="3810000"/>
            <a:ext cx="6096000" cy="5181600"/>
          </a:xfrm>
        </p:spPr>
        <p:txBody>
          <a:bodyPr>
            <a:noAutofit/>
          </a:bodyPr>
          <a:lstStyle/>
          <a:p>
            <a:r>
              <a:rPr lang="en-US" baseline="0" dirty="0" smtClean="0"/>
              <a:t>So what’s in a credit report?</a:t>
            </a:r>
          </a:p>
          <a:p>
            <a:pPr>
              <a:buFont typeface="Arial" pitchFamily="34" charset="0"/>
              <a:buChar char="•"/>
            </a:pPr>
            <a:r>
              <a:rPr lang="en-US" baseline="0" dirty="0" smtClean="0"/>
              <a:t>Identifying information like Social Security Number, name, address - even employment history.   Credit data is actually matched to one’s credit file by name and address - not by SSN as you might expect.  This is why Jr/Sr mistakes are so common on credit files.  </a:t>
            </a:r>
          </a:p>
          <a:p>
            <a:pPr>
              <a:buFont typeface="Arial" pitchFamily="34" charset="0"/>
              <a:buChar char="•"/>
            </a:pPr>
            <a:endParaRPr lang="en-US" dirty="0"/>
          </a:p>
          <a:p>
            <a:pPr>
              <a:buFont typeface="Arial" pitchFamily="34" charset="0"/>
              <a:buChar char="•"/>
            </a:pPr>
            <a:r>
              <a:rPr lang="en-US" baseline="0" dirty="0" smtClean="0"/>
              <a:t>Credit reports may also include alerts (like a fraud alert or an active duty military alert) or a consumer statement (which is just information the consumer wants you to know about their credit file).  </a:t>
            </a:r>
            <a:endParaRPr lang="en-US" dirty="0" smtClean="0"/>
          </a:p>
          <a:p>
            <a:pPr marL="0" marR="0" indent="0" algn="l" defTabSz="914301" rtl="0" eaLnBrk="1" fontAlgn="auto" latinLnBrk="0" hangingPunct="1">
              <a:lnSpc>
                <a:spcPct val="100000"/>
              </a:lnSpc>
              <a:spcBef>
                <a:spcPts val="0"/>
              </a:spcBef>
              <a:spcAft>
                <a:spcPts val="0"/>
              </a:spcAft>
              <a:buClrTx/>
              <a:buSzTx/>
              <a:buFont typeface="Arial" pitchFamily="34" charset="0"/>
              <a:buChar char="•"/>
              <a:tabLst/>
              <a:defRPr/>
            </a:pPr>
            <a:endParaRPr lang="en-US" b="0" baseline="0" dirty="0" smtClean="0"/>
          </a:p>
          <a:p>
            <a:pPr>
              <a:buFont typeface="Arial" pitchFamily="34" charset="0"/>
              <a:buChar char="•"/>
              <a:defRPr/>
            </a:pPr>
            <a:r>
              <a:rPr lang="en-US" b="0" baseline="0" dirty="0" smtClean="0"/>
              <a:t>Other items that show on a consumer credit report include: Details on</a:t>
            </a:r>
            <a:r>
              <a:rPr lang="en-US" b="0" dirty="0" smtClean="0"/>
              <a:t> accounts reported such as: </a:t>
            </a:r>
            <a:r>
              <a:rPr lang="en-US" dirty="0" smtClean="0"/>
              <a:t>p</a:t>
            </a:r>
            <a:r>
              <a:rPr lang="en-US" baseline="0" dirty="0" smtClean="0"/>
              <a:t>ayment history,</a:t>
            </a:r>
            <a:r>
              <a:rPr lang="en-US" dirty="0" smtClean="0"/>
              <a:t> t</a:t>
            </a:r>
            <a:r>
              <a:rPr lang="en-US" baseline="0" dirty="0" smtClean="0"/>
              <a:t>ype of credit (installment, credit, mortgage), limit, balance,</a:t>
            </a:r>
            <a:r>
              <a:rPr lang="en-US" dirty="0" smtClean="0"/>
              <a:t> opening date and account status. </a:t>
            </a:r>
            <a:endParaRPr lang="en-US" baseline="0" dirty="0" smtClean="0"/>
          </a:p>
          <a:p>
            <a:pPr>
              <a:buFont typeface="Arial" pitchFamily="34" charset="0"/>
              <a:buChar char="•"/>
            </a:pPr>
            <a:endParaRPr lang="en-US" baseline="0" dirty="0" smtClean="0"/>
          </a:p>
          <a:p>
            <a:pPr>
              <a:buFont typeface="Arial" pitchFamily="34" charset="0"/>
              <a:buChar char="•"/>
            </a:pPr>
            <a:r>
              <a:rPr lang="en-US" baseline="0" dirty="0" smtClean="0"/>
              <a:t>Some public records will also be displayed. </a:t>
            </a:r>
          </a:p>
          <a:p>
            <a:pPr>
              <a:buFont typeface="Arial" pitchFamily="34" charset="0"/>
              <a:buNone/>
            </a:pPr>
            <a:endParaRPr lang="en-US" sz="600" b="0" baseline="0" dirty="0" smtClean="0"/>
          </a:p>
          <a:p>
            <a:pPr>
              <a:buFont typeface="Arial" pitchFamily="34" charset="0"/>
              <a:buChar char="•"/>
            </a:pPr>
            <a:r>
              <a:rPr lang="en-US" baseline="0" dirty="0" smtClean="0"/>
              <a:t>Credit reports also shows credit inquiries. All Hard inquiries will show.  Soft inquiries may or may not be reported on a credit bureau, this varies based on the reporting agency.     </a:t>
            </a:r>
          </a:p>
          <a:p>
            <a:pPr>
              <a:buFont typeface="Arial" pitchFamily="34" charset="0"/>
              <a:buNone/>
            </a:pPr>
            <a:endParaRPr lang="en-US" sz="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Equifax</a:t>
            </a:r>
            <a:endParaRPr lang="en-US" sz="1100" dirty="0" smtClean="0"/>
          </a:p>
          <a:p>
            <a:endParaRPr lang="en-US" sz="1100" b="1" dirty="0" smtClean="0"/>
          </a:p>
        </p:txBody>
      </p:sp>
      <p:sp>
        <p:nvSpPr>
          <p:cNvPr id="4" name="Slide Number Placeholder 3"/>
          <p:cNvSpPr>
            <a:spLocks noGrp="1"/>
          </p:cNvSpPr>
          <p:nvPr>
            <p:ph type="sldNum" sz="quarter" idx="10"/>
          </p:nvPr>
        </p:nvSpPr>
        <p:spPr/>
        <p:txBody>
          <a:bodyPr/>
          <a:lstStyle/>
          <a:p>
            <a:fld id="{64DD7338-9A44-4812-B558-8FE37528818A}" type="slidenum">
              <a:rPr lang="en-US" smtClean="0"/>
              <a:pPr/>
              <a:t>9</a:t>
            </a:fld>
            <a:endParaRPr lang="en-US" dirty="0"/>
          </a:p>
        </p:txBody>
      </p:sp>
    </p:spTree>
    <p:extLst>
      <p:ext uri="{BB962C8B-B14F-4D97-AF65-F5344CB8AC3E}">
        <p14:creationId xmlns="" xmlns:p14="http://schemas.microsoft.com/office/powerpoint/2010/main" val="4006872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a:prstGeom prst="round2SameRect">
            <a:avLst/>
          </a:prstGeom>
          <a:ln>
            <a:solidFill>
              <a:srgbClr val="7CBF33"/>
            </a:solidFill>
          </a:ln>
        </p:spPr>
        <p:txBody>
          <a:bodyPr/>
          <a:lstStyle>
            <a:lvl1pPr>
              <a:defRPr b="1">
                <a:solidFill>
                  <a:srgbClr val="7CBF33"/>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152400" y="1371600"/>
            <a:ext cx="8839200" cy="5334000"/>
          </a:xfrm>
          <a:solidFill>
            <a:srgbClr val="D8E3F0"/>
          </a:solidFill>
          <a:ln w="19050"/>
        </p:spPr>
        <p:txBody>
          <a:bodyPr/>
          <a:lstStyle>
            <a:lvl1pPr>
              <a:defRPr>
                <a:solidFill>
                  <a:srgbClr val="002060"/>
                </a:solidFill>
              </a:defRPr>
            </a:lvl1pPr>
            <a:lvl2pPr>
              <a:defRPr>
                <a:solidFill>
                  <a:schemeClr val="tx1">
                    <a:lumMod val="50000"/>
                    <a:lumOff val="50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L:\PUBLIC\Financial Education\VACUL Fin Ed Committe\Credit Campaign\Smart Credit Check Artwork\Smart_Credit_Logo_1.jpg"/>
          <p:cNvPicPr>
            <a:picLocks noChangeAspect="1" noChangeArrowheads="1"/>
          </p:cNvPicPr>
          <p:nvPr userDrawn="1"/>
        </p:nvPicPr>
        <p:blipFill>
          <a:blip r:embed="rId2" cstate="print"/>
          <a:srcRect/>
          <a:stretch>
            <a:fillRect/>
          </a:stretch>
        </p:blipFill>
        <p:spPr bwMode="auto">
          <a:xfrm>
            <a:off x="7391400" y="304802"/>
            <a:ext cx="1524000" cy="1004804"/>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OverObj">
  <p:cSld name="2_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495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114800"/>
            <a:ext cx="8229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5791200" y="6404984"/>
            <a:ext cx="3044952" cy="36576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04800" y="6410848"/>
            <a:ext cx="3581400" cy="365760"/>
          </a:xfrm>
          <a:prstGeom prst="rect">
            <a:avLst/>
          </a:prstGeom>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65238"/>
          </a:xfrm>
          <a:prstGeom prst="round2SameRect">
            <a:avLst/>
          </a:prstGeom>
          <a:noFill/>
          <a:ln>
            <a:solidFill>
              <a:srgbClr val="7CBF33"/>
            </a:solidFill>
          </a:ln>
        </p:spPr>
        <p:txBody>
          <a:bodyPr/>
          <a:lstStyle>
            <a:lvl1pPr>
              <a:defRPr b="1">
                <a:solidFill>
                  <a:srgbClr val="7CBF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371600"/>
            <a:ext cx="8839200" cy="5105400"/>
          </a:xfrm>
          <a:solidFill>
            <a:srgbClr val="D8E3F0"/>
          </a:solidFill>
          <a:ln w="19050"/>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L:\PUBLIC\Financial Education\VACUL Fin Ed Committe\Credit Campaign\Smart Credit Check Artwork\Smart_Credit_Logo_1.jpg"/>
          <p:cNvPicPr>
            <a:picLocks noChangeAspect="1" noChangeArrowheads="1"/>
          </p:cNvPicPr>
          <p:nvPr userDrawn="1"/>
        </p:nvPicPr>
        <p:blipFill>
          <a:blip r:embed="rId2" cstate="print"/>
          <a:srcRect/>
          <a:stretch>
            <a:fillRect/>
          </a:stretch>
        </p:blipFill>
        <p:spPr bwMode="auto">
          <a:xfrm>
            <a:off x="7439607" y="228602"/>
            <a:ext cx="1524000" cy="1004804"/>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65238"/>
          </a:xfrm>
          <a:noFill/>
          <a:ln>
            <a:solidFill>
              <a:srgbClr val="7CBF33"/>
            </a:solidFill>
          </a:ln>
        </p:spPr>
        <p:txBody>
          <a:bodyPr/>
          <a:lstStyle>
            <a:lvl1pPr>
              <a:defRPr b="1">
                <a:solidFill>
                  <a:srgbClr val="7CBF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371600"/>
            <a:ext cx="8839200" cy="5105400"/>
          </a:xfrm>
          <a:solidFill>
            <a:srgbClr val="D8E3F0"/>
          </a:solidFill>
          <a:ln w="19050"/>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L:\PUBLIC\Financial Education\VACUL Fin Ed Committe\Credit Campaign\Smart Credit Check Artwork\Smart_Credit_Logo_1.jpg"/>
          <p:cNvPicPr>
            <a:picLocks noChangeAspect="1" noChangeArrowheads="1"/>
          </p:cNvPicPr>
          <p:nvPr userDrawn="1"/>
        </p:nvPicPr>
        <p:blipFill>
          <a:blip r:embed="rId2" cstate="print"/>
          <a:srcRect/>
          <a:stretch>
            <a:fillRect/>
          </a:stretch>
        </p:blipFill>
        <p:spPr bwMode="auto">
          <a:xfrm>
            <a:off x="7439607" y="228602"/>
            <a:ext cx="1524000" cy="1004804"/>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65238"/>
          </a:xfrm>
          <a:noFill/>
          <a:ln>
            <a:solidFill>
              <a:srgbClr val="7CBF33"/>
            </a:solidFill>
          </a:ln>
        </p:spPr>
        <p:txBody>
          <a:bodyPr/>
          <a:lstStyle>
            <a:lvl1pPr>
              <a:defRPr b="1">
                <a:solidFill>
                  <a:srgbClr val="7CBF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371600"/>
            <a:ext cx="8839200" cy="5105400"/>
          </a:xfrm>
          <a:ln w="19050"/>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L:\PUBLIC\Financial Education\VACUL Fin Ed Committe\Credit Campaign\Smart Credit Check Artwork\Smart_Credit_Logo_1.jpg"/>
          <p:cNvPicPr>
            <a:picLocks noChangeAspect="1" noChangeArrowheads="1"/>
          </p:cNvPicPr>
          <p:nvPr userDrawn="1"/>
        </p:nvPicPr>
        <p:blipFill>
          <a:blip r:embed="rId2" cstate="print"/>
          <a:srcRect/>
          <a:stretch>
            <a:fillRect/>
          </a:stretch>
        </p:blipFill>
        <p:spPr bwMode="auto">
          <a:xfrm>
            <a:off x="7439607" y="228602"/>
            <a:ext cx="1524000" cy="1004804"/>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65238"/>
          </a:xfrm>
          <a:prstGeom prst="round2SameRect">
            <a:avLst/>
          </a:prstGeom>
          <a:noFill/>
          <a:ln>
            <a:solidFill>
              <a:srgbClr val="7CBF33"/>
            </a:solidFill>
          </a:ln>
        </p:spPr>
        <p:txBody>
          <a:bodyPr/>
          <a:lstStyle>
            <a:lvl1pPr>
              <a:defRPr b="1">
                <a:solidFill>
                  <a:srgbClr val="7CBF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371600"/>
            <a:ext cx="8839200" cy="5105400"/>
          </a:xfrm>
          <a:ln w="19050"/>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L:\PUBLIC\Financial Education\VACUL Fin Ed Committe\Credit Campaign\Smart Credit Check Artwork\Smart_Credit_Logo_1.jpg"/>
          <p:cNvPicPr>
            <a:picLocks noChangeAspect="1" noChangeArrowheads="1"/>
          </p:cNvPicPr>
          <p:nvPr userDrawn="1"/>
        </p:nvPicPr>
        <p:blipFill>
          <a:blip r:embed="rId2" cstate="print"/>
          <a:srcRect/>
          <a:stretch>
            <a:fillRect/>
          </a:stretch>
        </p:blipFill>
        <p:spPr bwMode="auto">
          <a:xfrm>
            <a:off x="7439607" y="228602"/>
            <a:ext cx="1524000" cy="1004804"/>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65238"/>
          </a:xfrm>
          <a:noFill/>
          <a:ln>
            <a:solidFill>
              <a:srgbClr val="7CBF33"/>
            </a:solidFill>
          </a:ln>
        </p:spPr>
        <p:txBody>
          <a:bodyPr/>
          <a:lstStyle>
            <a:lvl1pPr>
              <a:defRPr b="1">
                <a:solidFill>
                  <a:srgbClr val="7CBF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371600"/>
            <a:ext cx="8839200" cy="5105400"/>
          </a:xfrm>
          <a:ln w="19050"/>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L:\PUBLIC\Financial Education\VACUL Fin Ed Committe\Credit Campaign\Smart Credit Check Artwork\Smart_Credit_Logo_1.jpg"/>
          <p:cNvPicPr>
            <a:picLocks noChangeAspect="1" noChangeArrowheads="1"/>
          </p:cNvPicPr>
          <p:nvPr userDrawn="1"/>
        </p:nvPicPr>
        <p:blipFill>
          <a:blip r:embed="rId2" cstate="print"/>
          <a:srcRect/>
          <a:stretch>
            <a:fillRect/>
          </a:stretch>
        </p:blipFill>
        <p:spPr bwMode="auto">
          <a:xfrm>
            <a:off x="7439607" y="228602"/>
            <a:ext cx="1524000" cy="1004804"/>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65238"/>
          </a:xfrm>
          <a:noFill/>
          <a:ln>
            <a:solidFill>
              <a:srgbClr val="7CBF33"/>
            </a:solidFill>
          </a:ln>
        </p:spPr>
        <p:txBody>
          <a:bodyPr/>
          <a:lstStyle>
            <a:lvl1pPr>
              <a:defRPr b="1">
                <a:solidFill>
                  <a:srgbClr val="7CBF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371600"/>
            <a:ext cx="8839200" cy="5105400"/>
          </a:xfrm>
          <a:ln w="19050"/>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L:\PUBLIC\Financial Education\VACUL Fin Ed Committe\Credit Campaign\Smart Credit Check Artwork\Smart_Credit_Logo_1.jpg"/>
          <p:cNvPicPr>
            <a:picLocks noChangeAspect="1" noChangeArrowheads="1"/>
          </p:cNvPicPr>
          <p:nvPr userDrawn="1"/>
        </p:nvPicPr>
        <p:blipFill>
          <a:blip r:embed="rId2" cstate="print"/>
          <a:srcRect/>
          <a:stretch>
            <a:fillRect/>
          </a:stretch>
        </p:blipFill>
        <p:spPr bwMode="auto">
          <a:xfrm>
            <a:off x="7439607" y="228602"/>
            <a:ext cx="1524000" cy="1004804"/>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5867400" cy="1143000"/>
          </a:xfrm>
          <a:prstGeom prst="rect">
            <a:avLst/>
          </a:prstGeom>
          <a:ln w="19050">
            <a:solidFill>
              <a:srgbClr val="7CBF33"/>
            </a:solidFill>
          </a:ln>
        </p:spPr>
        <p:txBody>
          <a:bodyPr vert="horz" lIns="91430" tIns="45715" rIns="91430" bIns="4571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600200"/>
            <a:ext cx="8839200" cy="4953000"/>
          </a:xfrm>
          <a:prstGeom prst="rect">
            <a:avLst/>
          </a:prstGeom>
          <a:solidFill>
            <a:srgbClr val="D8E3F0"/>
          </a:solidFill>
          <a:ln w="15875">
            <a:solidFill>
              <a:srgbClr val="7CBF33"/>
            </a:solidFill>
          </a:ln>
        </p:spPr>
        <p:txBody>
          <a:bodyPr vert="horz" lIns="91430" tIns="45715" rIns="91430" bIns="45715" rtlCol="0">
            <a:normAutofit/>
          </a:bodyPr>
          <a:lstStyle/>
          <a:p>
            <a:pPr lvl="0"/>
            <a:r>
              <a:rPr lang="en-US" dirty="0" smtClean="0"/>
              <a:t>Click to edit Master text styles</a:t>
            </a:r>
          </a:p>
          <a:p>
            <a:pPr lvl="1"/>
            <a:r>
              <a:rPr lang="en-US" dirty="0" smtClean="0"/>
              <a:t>Second level</a:t>
            </a:r>
          </a:p>
        </p:txBody>
      </p:sp>
    </p:spTree>
  </p:cSld>
  <p:clrMap bg1="lt1" tx1="dk1" bg2="lt2" tx2="dk2" accent1="accent1" accent2="accent2" accent3="accent3" accent4="accent4" accent5="accent5" accent6="accent6" hlink="hlink" folHlink="folHlink"/>
  <p:sldLayoutIdLst>
    <p:sldLayoutId id="2147483752" r:id="rId1"/>
    <p:sldLayoutId id="2147483741" r:id="rId2"/>
    <p:sldLayoutId id="2147483753" r:id="rId3"/>
    <p:sldLayoutId id="2147483754" r:id="rId4"/>
    <p:sldLayoutId id="2147483755" r:id="rId5"/>
    <p:sldLayoutId id="2147483757" r:id="rId6"/>
    <p:sldLayoutId id="2147483758" r:id="rId7"/>
    <p:sldLayoutId id="2147483746" r:id="rId8"/>
    <p:sldLayoutId id="2147483756" r:id="rId9"/>
    <p:sldLayoutId id="2147483759" r:id="rId10"/>
  </p:sldLayoutIdLst>
  <p:txStyles>
    <p:titleStyle>
      <a:lvl1pPr algn="l" defTabSz="914301" rtl="0" eaLnBrk="1" latinLnBrk="0" hangingPunct="1">
        <a:spcBef>
          <a:spcPct val="0"/>
        </a:spcBef>
        <a:buNone/>
        <a:defRPr sz="3200" kern="1200">
          <a:solidFill>
            <a:srgbClr val="7CBF33"/>
          </a:solidFill>
          <a:latin typeface="Georgia" pitchFamily="18" charset="0"/>
          <a:ea typeface="+mj-ea"/>
          <a:cs typeface="+mj-cs"/>
        </a:defRPr>
      </a:lvl1pPr>
    </p:titleStyle>
    <p:bodyStyle>
      <a:lvl1pPr marL="342863" indent="-342863" algn="l" defTabSz="914301" rtl="0" eaLnBrk="1" latinLnBrk="0" hangingPunct="1">
        <a:spcBef>
          <a:spcPct val="20000"/>
        </a:spcBef>
        <a:buFont typeface="Arial" pitchFamily="34" charset="0"/>
        <a:buChar char="•"/>
        <a:defRPr sz="3200" kern="1200">
          <a:solidFill>
            <a:srgbClr val="002060"/>
          </a:solidFill>
          <a:latin typeface="Georgia" pitchFamily="18" charset="0"/>
          <a:ea typeface="+mn-ea"/>
          <a:cs typeface="+mn-cs"/>
        </a:defRPr>
      </a:lvl1pPr>
      <a:lvl2pPr marL="742869" indent="-285719" algn="l" defTabSz="914301" rtl="0" eaLnBrk="1" latinLnBrk="0" hangingPunct="1">
        <a:spcBef>
          <a:spcPct val="20000"/>
        </a:spcBef>
        <a:buFont typeface="Courier New" pitchFamily="49" charset="0"/>
        <a:buChar char="o"/>
        <a:defRPr sz="2800" kern="1200">
          <a:solidFill>
            <a:schemeClr val="tx1">
              <a:lumMod val="50000"/>
              <a:lumOff val="50000"/>
            </a:schemeClr>
          </a:solidFill>
          <a:latin typeface="Georgia" pitchFamily="18" charset="0"/>
          <a:ea typeface="+mn-ea"/>
          <a:cs typeface="+mn-cs"/>
        </a:defRPr>
      </a:lvl2pPr>
      <a:lvl3pPr marL="1142876" indent="-228575" algn="l" defTabSz="914301"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026" indent="-228575" algn="l" defTabSz="914301"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177" indent="-228575" algn="l" defTabSz="914301"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327" indent="-228575" algn="l" defTabSz="9143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77" indent="-228575" algn="l" defTabSz="9143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28" indent="-228575" algn="l" defTabSz="9143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78" indent="-228575" algn="l" defTabSz="9143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1" rtl="0" eaLnBrk="1" latinLnBrk="0" hangingPunct="1">
        <a:defRPr sz="1800" kern="1200">
          <a:solidFill>
            <a:schemeClr val="tx1"/>
          </a:solidFill>
          <a:latin typeface="+mn-lt"/>
          <a:ea typeface="+mn-ea"/>
          <a:cs typeface="+mn-cs"/>
        </a:defRPr>
      </a:lvl1pPr>
      <a:lvl2pPr marL="457150" algn="l" defTabSz="914301" rtl="0" eaLnBrk="1" latinLnBrk="0" hangingPunct="1">
        <a:defRPr sz="1800" kern="1200">
          <a:solidFill>
            <a:schemeClr val="tx1"/>
          </a:solidFill>
          <a:latin typeface="+mn-lt"/>
          <a:ea typeface="+mn-ea"/>
          <a:cs typeface="+mn-cs"/>
        </a:defRPr>
      </a:lvl2pPr>
      <a:lvl3pPr marL="914301" algn="l" defTabSz="914301" rtl="0" eaLnBrk="1" latinLnBrk="0" hangingPunct="1">
        <a:defRPr sz="1800" kern="1200">
          <a:solidFill>
            <a:schemeClr val="tx1"/>
          </a:solidFill>
          <a:latin typeface="+mn-lt"/>
          <a:ea typeface="+mn-ea"/>
          <a:cs typeface="+mn-cs"/>
        </a:defRPr>
      </a:lvl3pPr>
      <a:lvl4pPr marL="1371451" algn="l" defTabSz="914301" rtl="0" eaLnBrk="1" latinLnBrk="0" hangingPunct="1">
        <a:defRPr sz="1800" kern="1200">
          <a:solidFill>
            <a:schemeClr val="tx1"/>
          </a:solidFill>
          <a:latin typeface="+mn-lt"/>
          <a:ea typeface="+mn-ea"/>
          <a:cs typeface="+mn-cs"/>
        </a:defRPr>
      </a:lvl4pPr>
      <a:lvl5pPr marL="1828601" algn="l" defTabSz="914301" rtl="0" eaLnBrk="1" latinLnBrk="0" hangingPunct="1">
        <a:defRPr sz="1800" kern="1200">
          <a:solidFill>
            <a:schemeClr val="tx1"/>
          </a:solidFill>
          <a:latin typeface="+mn-lt"/>
          <a:ea typeface="+mn-ea"/>
          <a:cs typeface="+mn-cs"/>
        </a:defRPr>
      </a:lvl5pPr>
      <a:lvl6pPr marL="2285752" algn="l" defTabSz="914301" rtl="0" eaLnBrk="1" latinLnBrk="0" hangingPunct="1">
        <a:defRPr sz="1800" kern="1200">
          <a:solidFill>
            <a:schemeClr val="tx1"/>
          </a:solidFill>
          <a:latin typeface="+mn-lt"/>
          <a:ea typeface="+mn-ea"/>
          <a:cs typeface="+mn-cs"/>
        </a:defRPr>
      </a:lvl6pPr>
      <a:lvl7pPr marL="2742902" algn="l" defTabSz="914301" rtl="0" eaLnBrk="1" latinLnBrk="0" hangingPunct="1">
        <a:defRPr sz="1800" kern="1200">
          <a:solidFill>
            <a:schemeClr val="tx1"/>
          </a:solidFill>
          <a:latin typeface="+mn-lt"/>
          <a:ea typeface="+mn-ea"/>
          <a:cs typeface="+mn-cs"/>
        </a:defRPr>
      </a:lvl7pPr>
      <a:lvl8pPr marL="3200053" algn="l" defTabSz="914301" rtl="0" eaLnBrk="1" latinLnBrk="0" hangingPunct="1">
        <a:defRPr sz="1800" kern="1200">
          <a:solidFill>
            <a:schemeClr val="tx1"/>
          </a:solidFill>
          <a:latin typeface="+mn-lt"/>
          <a:ea typeface="+mn-ea"/>
          <a:cs typeface="+mn-cs"/>
        </a:defRPr>
      </a:lvl8pPr>
      <a:lvl9pPr marL="3657203" algn="l" defTabSz="9143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PUBLIC\Financial Education\VACUL Fin Ed Committe\Credit Campaign\Smart Credit Check Artwork\Smart_Credit_Logo_1.jpg"/>
          <p:cNvPicPr>
            <a:picLocks noChangeAspect="1" noChangeArrowheads="1"/>
          </p:cNvPicPr>
          <p:nvPr/>
        </p:nvPicPr>
        <p:blipFill>
          <a:blip r:embed="rId3" cstate="print"/>
          <a:srcRect l="9807" t="3604" r="8349" b="6329"/>
          <a:stretch>
            <a:fillRect/>
          </a:stretch>
        </p:blipFill>
        <p:spPr bwMode="auto">
          <a:xfrm>
            <a:off x="762000" y="0"/>
            <a:ext cx="7543800" cy="4961238"/>
          </a:xfrm>
          <a:prstGeom prst="rect">
            <a:avLst/>
          </a:prstGeom>
          <a:noFill/>
        </p:spPr>
      </p:pic>
      <p:pic>
        <p:nvPicPr>
          <p:cNvPr id="4" name="Picture 3" descr="CUsCareFoundationofVa_Logo_FINAL_Legacy-[Converted].jpg"/>
          <p:cNvPicPr>
            <a:picLocks noChangeAspect="1"/>
          </p:cNvPicPr>
          <p:nvPr/>
        </p:nvPicPr>
        <p:blipFill>
          <a:blip r:embed="rId4" cstate="print"/>
          <a:stretch>
            <a:fillRect/>
          </a:stretch>
        </p:blipFill>
        <p:spPr>
          <a:xfrm>
            <a:off x="2590801" y="5410201"/>
            <a:ext cx="4296816" cy="862934"/>
          </a:xfrm>
          <a:prstGeom prst="rect">
            <a:avLst/>
          </a:prstGeom>
        </p:spPr>
      </p:pic>
      <p:sp>
        <p:nvSpPr>
          <p:cNvPr id="5" name="Rectangle 4"/>
          <p:cNvSpPr/>
          <p:nvPr/>
        </p:nvSpPr>
        <p:spPr>
          <a:xfrm>
            <a:off x="838200" y="3962400"/>
            <a:ext cx="7467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200" b="1" dirty="0" smtClean="0">
                <a:solidFill>
                  <a:srgbClr val="002060"/>
                </a:solidFill>
              </a:rPr>
              <a:t>Consumer Credit Report Reviews:</a:t>
            </a:r>
          </a:p>
          <a:p>
            <a:pPr algn="ctr"/>
            <a:r>
              <a:rPr lang="en-US" sz="2400" b="1" i="1" dirty="0" smtClean="0">
                <a:solidFill>
                  <a:srgbClr val="002060"/>
                </a:solidFill>
              </a:rPr>
              <a:t>Helping Members While Helping Our CU Grow</a:t>
            </a:r>
            <a:endParaRPr lang="en-US" sz="2400" b="1" i="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8839200" cy="1219200"/>
          </a:xfrm>
        </p:spPr>
        <p:txBody>
          <a:bodyPr>
            <a:normAutofit/>
          </a:bodyPr>
          <a:lstStyle/>
          <a:p>
            <a:r>
              <a:rPr lang="en-US" sz="3600" dirty="0" smtClean="0">
                <a:solidFill>
                  <a:srgbClr val="78B931"/>
                </a:solidFill>
              </a:rPr>
              <a:t>What’s NOT in a Credit Report</a:t>
            </a:r>
            <a:endParaRPr lang="en-US" sz="3600" dirty="0">
              <a:solidFill>
                <a:srgbClr val="78B931"/>
              </a:solidFill>
            </a:endParaRPr>
          </a:p>
        </p:txBody>
      </p:sp>
      <p:sp>
        <p:nvSpPr>
          <p:cNvPr id="3" name="Content Placeholder 2"/>
          <p:cNvSpPr>
            <a:spLocks noGrp="1"/>
          </p:cNvSpPr>
          <p:nvPr>
            <p:ph idx="1"/>
          </p:nvPr>
        </p:nvSpPr>
        <p:spPr>
          <a:xfrm>
            <a:off x="152400" y="1371600"/>
            <a:ext cx="8839200" cy="5105400"/>
          </a:xfrm>
        </p:spPr>
        <p:txBody>
          <a:bodyPr>
            <a:normAutofit/>
          </a:bodyPr>
          <a:lstStyle/>
          <a:p>
            <a:pPr>
              <a:lnSpc>
                <a:spcPct val="80000"/>
              </a:lnSpc>
            </a:pPr>
            <a:r>
              <a:rPr lang="en-US" sz="2800" dirty="0" smtClean="0"/>
              <a:t>Checking or Savings account data</a:t>
            </a:r>
          </a:p>
          <a:p>
            <a:pPr>
              <a:lnSpc>
                <a:spcPct val="80000"/>
              </a:lnSpc>
            </a:pPr>
            <a:endParaRPr lang="en-US" sz="700" dirty="0" smtClean="0"/>
          </a:p>
          <a:p>
            <a:pPr>
              <a:lnSpc>
                <a:spcPct val="80000"/>
              </a:lnSpc>
            </a:pPr>
            <a:r>
              <a:rPr lang="en-US" sz="2800" dirty="0" smtClean="0"/>
              <a:t>Interest rates on lines</a:t>
            </a:r>
          </a:p>
          <a:p>
            <a:pPr>
              <a:lnSpc>
                <a:spcPct val="80000"/>
              </a:lnSpc>
            </a:pPr>
            <a:endParaRPr lang="en-US" sz="700" dirty="0" smtClean="0"/>
          </a:p>
          <a:p>
            <a:pPr>
              <a:lnSpc>
                <a:spcPct val="80000"/>
              </a:lnSpc>
            </a:pPr>
            <a:r>
              <a:rPr lang="en-US" sz="2800" dirty="0" smtClean="0"/>
              <a:t>Bankruptcies over 10 years old</a:t>
            </a:r>
          </a:p>
          <a:p>
            <a:pPr>
              <a:lnSpc>
                <a:spcPct val="80000"/>
              </a:lnSpc>
            </a:pPr>
            <a:endParaRPr lang="en-US" sz="700" dirty="0" smtClean="0"/>
          </a:p>
          <a:p>
            <a:pPr>
              <a:lnSpc>
                <a:spcPct val="80000"/>
              </a:lnSpc>
            </a:pPr>
            <a:r>
              <a:rPr lang="en-US" sz="2800" dirty="0" smtClean="0"/>
              <a:t>Collections or charge offs over 7 years old</a:t>
            </a:r>
          </a:p>
          <a:p>
            <a:pPr>
              <a:lnSpc>
                <a:spcPct val="80000"/>
              </a:lnSpc>
            </a:pPr>
            <a:endParaRPr lang="en-US" sz="700" dirty="0" smtClean="0"/>
          </a:p>
          <a:p>
            <a:pPr>
              <a:lnSpc>
                <a:spcPct val="80000"/>
              </a:lnSpc>
            </a:pPr>
            <a:r>
              <a:rPr lang="en-US" sz="2800" dirty="0" smtClean="0"/>
              <a:t>Gender, ethnicity, religion, political party</a:t>
            </a:r>
          </a:p>
          <a:p>
            <a:pPr>
              <a:lnSpc>
                <a:spcPct val="80000"/>
              </a:lnSpc>
            </a:pPr>
            <a:endParaRPr lang="en-US" sz="700" dirty="0" smtClean="0"/>
          </a:p>
          <a:p>
            <a:pPr>
              <a:lnSpc>
                <a:spcPct val="80000"/>
              </a:lnSpc>
            </a:pPr>
            <a:r>
              <a:rPr lang="en-US" sz="2800" dirty="0" smtClean="0"/>
              <a:t>Criminal records</a:t>
            </a:r>
          </a:p>
          <a:p>
            <a:pPr>
              <a:lnSpc>
                <a:spcPct val="80000"/>
              </a:lnSpc>
            </a:pPr>
            <a:endParaRPr lang="en-US" sz="700" dirty="0" smtClean="0"/>
          </a:p>
          <a:p>
            <a:pPr>
              <a:lnSpc>
                <a:spcPct val="80000"/>
              </a:lnSpc>
            </a:pPr>
            <a:r>
              <a:rPr lang="en-US" sz="2800" dirty="0" smtClean="0"/>
              <a:t>Motor vehicle records</a:t>
            </a:r>
          </a:p>
          <a:p>
            <a:pPr>
              <a:lnSpc>
                <a:spcPct val="80000"/>
              </a:lnSpc>
            </a:pPr>
            <a:endParaRPr lang="en-US" sz="700" dirty="0" smtClean="0"/>
          </a:p>
          <a:p>
            <a:pPr>
              <a:lnSpc>
                <a:spcPct val="80000"/>
              </a:lnSpc>
            </a:pPr>
            <a:r>
              <a:rPr lang="en-US" sz="2800" dirty="0" smtClean="0"/>
              <a:t>Actual items purchased by credit cards</a:t>
            </a:r>
          </a:p>
          <a:p>
            <a:pPr>
              <a:lnSpc>
                <a:spcPct val="80000"/>
              </a:lnSpc>
            </a:pPr>
            <a:endParaRPr lang="en-US" sz="800" dirty="0" smtClean="0"/>
          </a:p>
          <a:p>
            <a:pPr>
              <a:lnSpc>
                <a:spcPct val="80000"/>
              </a:lnSpc>
            </a:pPr>
            <a:r>
              <a:rPr lang="en-US" sz="2800" b="1" dirty="0" smtClean="0"/>
              <a:t>Credit Score</a:t>
            </a:r>
          </a:p>
          <a:p>
            <a:pPr>
              <a:lnSpc>
                <a:spcPct val="80000"/>
              </a:lnSpc>
            </a:pPr>
            <a:endParaRPr lang="en-US" dirty="0" smtClean="0"/>
          </a:p>
          <a:p>
            <a:pPr>
              <a:lnSpc>
                <a:spcPct val="80000"/>
              </a:lnSpc>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a:stretch>
            <a:fillRect/>
          </a:stretch>
        </p:blipFill>
        <p:spPr bwMode="auto">
          <a:xfrm>
            <a:off x="152400" y="1524000"/>
            <a:ext cx="8991600" cy="4118678"/>
          </a:xfrm>
          <a:prstGeom prst="rect">
            <a:avLst/>
          </a:prstGeom>
          <a:noFill/>
          <a:ln w="9525">
            <a:noFill/>
            <a:miter lim="800000"/>
            <a:headEnd/>
            <a:tailEnd/>
          </a:ln>
        </p:spPr>
      </p:pic>
      <p:sp>
        <p:nvSpPr>
          <p:cNvPr id="7" name="TextBox 6"/>
          <p:cNvSpPr txBox="1"/>
          <p:nvPr/>
        </p:nvSpPr>
        <p:spPr>
          <a:xfrm>
            <a:off x="6553200" y="1524002"/>
            <a:ext cx="2438400" cy="461665"/>
          </a:xfrm>
          <a:prstGeom prst="rect">
            <a:avLst/>
          </a:prstGeom>
          <a:solidFill>
            <a:schemeClr val="bg1"/>
          </a:solidFill>
          <a:ln w="12700">
            <a:solidFill>
              <a:srgbClr val="E88518"/>
            </a:solidFill>
          </a:ln>
        </p:spPr>
        <p:txBody>
          <a:bodyPr wrap="square" lIns="91430" tIns="45715" rIns="91430" bIns="45715" rtlCol="0">
            <a:spAutoFit/>
          </a:bodyPr>
          <a:lstStyle/>
          <a:p>
            <a:r>
              <a:rPr lang="en-US" sz="2400" b="1" dirty="0" smtClean="0"/>
              <a:t>Report Number</a:t>
            </a:r>
            <a:endParaRPr lang="en-US" sz="2400" b="1" dirty="0"/>
          </a:p>
        </p:txBody>
      </p:sp>
      <p:sp>
        <p:nvSpPr>
          <p:cNvPr id="8" name="TextBox 7"/>
          <p:cNvSpPr txBox="1"/>
          <p:nvPr/>
        </p:nvSpPr>
        <p:spPr>
          <a:xfrm>
            <a:off x="7848600" y="2971800"/>
            <a:ext cx="1143000" cy="461655"/>
          </a:xfrm>
          <a:prstGeom prst="rect">
            <a:avLst/>
          </a:prstGeom>
          <a:solidFill>
            <a:schemeClr val="bg1"/>
          </a:solidFill>
          <a:ln w="12700">
            <a:solidFill>
              <a:srgbClr val="E88518"/>
            </a:solidFill>
          </a:ln>
        </p:spPr>
        <p:txBody>
          <a:bodyPr wrap="square" lIns="91430" tIns="45715" rIns="91430" bIns="45715" rtlCol="0">
            <a:spAutoFit/>
          </a:bodyPr>
          <a:lstStyle/>
          <a:p>
            <a:r>
              <a:rPr lang="en-US" sz="2400" b="1" dirty="0" smtClean="0"/>
              <a:t>Index</a:t>
            </a:r>
            <a:endParaRPr lang="en-US" sz="2400" b="1" dirty="0"/>
          </a:p>
        </p:txBody>
      </p:sp>
      <p:sp>
        <p:nvSpPr>
          <p:cNvPr id="5" name="Title 1"/>
          <p:cNvSpPr>
            <a:spLocks noGrp="1"/>
          </p:cNvSpPr>
          <p:nvPr>
            <p:ph type="title"/>
          </p:nvPr>
        </p:nvSpPr>
        <p:spPr>
          <a:xfrm>
            <a:off x="152400" y="228600"/>
            <a:ext cx="8839200" cy="990600"/>
          </a:xfrm>
        </p:spPr>
        <p:txBody>
          <a:bodyPr>
            <a:normAutofit/>
          </a:bodyPr>
          <a:lstStyle/>
          <a:p>
            <a:r>
              <a:rPr lang="en-US" sz="3600" dirty="0" smtClean="0">
                <a:solidFill>
                  <a:srgbClr val="78B931"/>
                </a:solidFill>
              </a:rPr>
              <a:t>Let’s Take a Look </a:t>
            </a:r>
            <a:endParaRPr lang="en-US" sz="3600" dirty="0">
              <a:solidFill>
                <a:srgbClr val="78B93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152400" y="1524001"/>
            <a:ext cx="8839200" cy="4572646"/>
          </a:xfrm>
          <a:prstGeom prst="rect">
            <a:avLst/>
          </a:prstGeom>
          <a:noFill/>
          <a:ln w="9525">
            <a:noFill/>
            <a:miter lim="800000"/>
            <a:headEnd/>
            <a:tailEnd/>
          </a:ln>
        </p:spPr>
      </p:pic>
      <p:sp>
        <p:nvSpPr>
          <p:cNvPr id="7" name="TextBox 6"/>
          <p:cNvSpPr txBox="1"/>
          <p:nvPr/>
        </p:nvSpPr>
        <p:spPr>
          <a:xfrm>
            <a:off x="4038600" y="4876802"/>
            <a:ext cx="2438400" cy="830997"/>
          </a:xfrm>
          <a:prstGeom prst="rect">
            <a:avLst/>
          </a:prstGeom>
          <a:solidFill>
            <a:schemeClr val="bg1"/>
          </a:solidFill>
          <a:ln w="12700">
            <a:solidFill>
              <a:srgbClr val="E88518"/>
            </a:solidFill>
          </a:ln>
        </p:spPr>
        <p:txBody>
          <a:bodyPr wrap="square" lIns="91430" tIns="45715" rIns="91430" bIns="45715" rtlCol="0">
            <a:spAutoFit/>
          </a:bodyPr>
          <a:lstStyle/>
          <a:p>
            <a:r>
              <a:rPr lang="en-US" sz="2400" b="1" dirty="0" smtClean="0"/>
              <a:t>Current Status of Account</a:t>
            </a:r>
            <a:endParaRPr lang="en-US" sz="2400" b="1" dirty="0"/>
          </a:p>
        </p:txBody>
      </p:sp>
      <p:pic>
        <p:nvPicPr>
          <p:cNvPr id="2052" name="Picture 4"/>
          <p:cNvPicPr>
            <a:picLocks noChangeAspect="1" noChangeArrowheads="1"/>
          </p:cNvPicPr>
          <p:nvPr/>
        </p:nvPicPr>
        <p:blipFill>
          <a:blip r:embed="rId4" cstate="print"/>
          <a:srcRect/>
          <a:stretch>
            <a:fillRect/>
          </a:stretch>
        </p:blipFill>
        <p:spPr bwMode="auto">
          <a:xfrm>
            <a:off x="1447801" y="4114802"/>
            <a:ext cx="314325" cy="333375"/>
          </a:xfrm>
          <a:prstGeom prst="rect">
            <a:avLst/>
          </a:prstGeom>
          <a:noFill/>
          <a:ln w="9525">
            <a:noFill/>
            <a:miter lim="800000"/>
            <a:headEnd/>
            <a:tailEnd/>
          </a:ln>
        </p:spPr>
      </p:pic>
      <p:cxnSp>
        <p:nvCxnSpPr>
          <p:cNvPr id="11" name="Straight Connector 10"/>
          <p:cNvCxnSpPr>
            <a:stCxn id="2052" idx="3"/>
          </p:cNvCxnSpPr>
          <p:nvPr/>
        </p:nvCxnSpPr>
        <p:spPr>
          <a:xfrm>
            <a:off x="1762126" y="4281490"/>
            <a:ext cx="2276475" cy="747712"/>
          </a:xfrm>
          <a:prstGeom prst="line">
            <a:avLst/>
          </a:prstGeom>
          <a:ln>
            <a:solidFill>
              <a:srgbClr val="E88518"/>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24400" y="1219200"/>
            <a:ext cx="3657600" cy="461655"/>
          </a:xfrm>
          <a:prstGeom prst="rect">
            <a:avLst/>
          </a:prstGeom>
          <a:solidFill>
            <a:schemeClr val="bg1"/>
          </a:solidFill>
          <a:ln w="12700">
            <a:solidFill>
              <a:srgbClr val="E88518"/>
            </a:solidFill>
          </a:ln>
        </p:spPr>
        <p:txBody>
          <a:bodyPr wrap="square" lIns="91430" tIns="45715" rIns="91430" bIns="45715" rtlCol="0">
            <a:spAutoFit/>
          </a:bodyPr>
          <a:lstStyle/>
          <a:p>
            <a:r>
              <a:rPr lang="en-US" sz="2400" b="1" dirty="0" smtClean="0"/>
              <a:t>Potentially Negative Items</a:t>
            </a:r>
            <a:endParaRPr 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3" cstate="print"/>
          <a:srcRect/>
          <a:stretch>
            <a:fillRect/>
          </a:stretch>
        </p:blipFill>
        <p:spPr bwMode="auto">
          <a:xfrm>
            <a:off x="152400" y="990600"/>
            <a:ext cx="8742616" cy="5084533"/>
          </a:xfrm>
          <a:prstGeom prst="rect">
            <a:avLst/>
          </a:prstGeom>
          <a:noFill/>
          <a:ln w="9525">
            <a:noFill/>
            <a:miter lim="800000"/>
            <a:headEnd/>
            <a:tailEnd/>
          </a:ln>
        </p:spPr>
      </p:pic>
      <p:sp>
        <p:nvSpPr>
          <p:cNvPr id="6" name="TextBox 5"/>
          <p:cNvSpPr txBox="1"/>
          <p:nvPr/>
        </p:nvSpPr>
        <p:spPr>
          <a:xfrm>
            <a:off x="5943600" y="2895600"/>
            <a:ext cx="2971800" cy="461665"/>
          </a:xfrm>
          <a:prstGeom prst="rect">
            <a:avLst/>
          </a:prstGeom>
          <a:solidFill>
            <a:schemeClr val="bg1"/>
          </a:solidFill>
          <a:ln w="12700">
            <a:solidFill>
              <a:srgbClr val="E88518"/>
            </a:solidFill>
          </a:ln>
        </p:spPr>
        <p:txBody>
          <a:bodyPr wrap="square" lIns="91430" tIns="45715" rIns="91430" bIns="45715" rtlCol="0">
            <a:spAutoFit/>
          </a:bodyPr>
          <a:lstStyle/>
          <a:p>
            <a:r>
              <a:rPr lang="en-US" sz="2400" b="1" dirty="0" smtClean="0"/>
              <a:t>Account Details </a:t>
            </a:r>
            <a:endParaRPr lang="en-US" sz="2400" b="1" dirty="0"/>
          </a:p>
        </p:txBody>
      </p:sp>
      <p:sp>
        <p:nvSpPr>
          <p:cNvPr id="7" name="TextBox 6"/>
          <p:cNvSpPr txBox="1"/>
          <p:nvPr/>
        </p:nvSpPr>
        <p:spPr>
          <a:xfrm>
            <a:off x="5334000" y="228600"/>
            <a:ext cx="3581400" cy="830987"/>
          </a:xfrm>
          <a:prstGeom prst="rect">
            <a:avLst/>
          </a:prstGeom>
          <a:solidFill>
            <a:schemeClr val="bg1"/>
          </a:solidFill>
          <a:ln w="12700">
            <a:solidFill>
              <a:srgbClr val="E88518"/>
            </a:solidFill>
          </a:ln>
        </p:spPr>
        <p:txBody>
          <a:bodyPr wrap="square" lIns="91430" tIns="45715" rIns="91430" bIns="45715" rtlCol="0">
            <a:spAutoFit/>
          </a:bodyPr>
          <a:lstStyle/>
          <a:p>
            <a:r>
              <a:rPr lang="en-US" sz="2400" b="1" dirty="0" smtClean="0"/>
              <a:t>Accounts in Good </a:t>
            </a:r>
          </a:p>
          <a:p>
            <a:r>
              <a:rPr lang="en-US" sz="2400" b="1" dirty="0" smtClean="0"/>
              <a:t>Standing</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a:stretch>
            <a:fillRect/>
          </a:stretch>
        </p:blipFill>
        <p:spPr bwMode="auto">
          <a:xfrm>
            <a:off x="17195" y="228600"/>
            <a:ext cx="9126805" cy="5867400"/>
          </a:xfrm>
          <a:prstGeom prst="rect">
            <a:avLst/>
          </a:prstGeom>
          <a:noFill/>
          <a:ln w="9525">
            <a:noFill/>
            <a:miter lim="800000"/>
            <a:headEnd/>
            <a:tailEnd/>
          </a:ln>
        </p:spPr>
      </p:pic>
      <p:sp>
        <p:nvSpPr>
          <p:cNvPr id="8" name="TextBox 7"/>
          <p:cNvSpPr txBox="1"/>
          <p:nvPr/>
        </p:nvSpPr>
        <p:spPr>
          <a:xfrm>
            <a:off x="6553200" y="762001"/>
            <a:ext cx="2590800" cy="457200"/>
          </a:xfrm>
          <a:prstGeom prst="rect">
            <a:avLst/>
          </a:prstGeom>
          <a:solidFill>
            <a:schemeClr val="bg1"/>
          </a:solidFill>
          <a:ln w="12700">
            <a:solidFill>
              <a:srgbClr val="E88518"/>
            </a:solidFill>
          </a:ln>
        </p:spPr>
        <p:txBody>
          <a:bodyPr wrap="square" lIns="91430" tIns="45715" rIns="91430" bIns="45715" rtlCol="0">
            <a:spAutoFit/>
          </a:bodyPr>
          <a:lstStyle/>
          <a:p>
            <a:r>
              <a:rPr lang="en-US" sz="2400" b="1" dirty="0" smtClean="0"/>
              <a:t>Credit Inquiries</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a:stretch>
            <a:fillRect/>
          </a:stretch>
        </p:blipFill>
        <p:spPr bwMode="auto">
          <a:xfrm>
            <a:off x="19413" y="304800"/>
            <a:ext cx="9124587" cy="5177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a:stretch>
            <a:fillRect/>
          </a:stretch>
        </p:blipFill>
        <p:spPr bwMode="auto">
          <a:xfrm>
            <a:off x="381000" y="4974"/>
            <a:ext cx="8534400" cy="6261554"/>
          </a:xfrm>
          <a:prstGeom prst="rect">
            <a:avLst/>
          </a:prstGeom>
          <a:noFill/>
          <a:ln w="9525">
            <a:noFill/>
            <a:miter lim="800000"/>
            <a:headEnd/>
            <a:tailEnd/>
          </a:ln>
        </p:spPr>
      </p:pic>
      <p:sp>
        <p:nvSpPr>
          <p:cNvPr id="8" name="TextBox 7"/>
          <p:cNvSpPr txBox="1"/>
          <p:nvPr/>
        </p:nvSpPr>
        <p:spPr>
          <a:xfrm>
            <a:off x="7391400" y="3048000"/>
            <a:ext cx="1600200" cy="707876"/>
          </a:xfrm>
          <a:prstGeom prst="rect">
            <a:avLst/>
          </a:prstGeom>
          <a:solidFill>
            <a:schemeClr val="bg1"/>
          </a:solidFill>
          <a:ln w="12700">
            <a:solidFill>
              <a:srgbClr val="E88518"/>
            </a:solidFill>
          </a:ln>
        </p:spPr>
        <p:txBody>
          <a:bodyPr wrap="square" lIns="91430" tIns="45715" rIns="91430" bIns="45715" rtlCol="0">
            <a:spAutoFit/>
          </a:bodyPr>
          <a:lstStyle/>
          <a:p>
            <a:r>
              <a:rPr lang="en-US" sz="2000" b="1" dirty="0" smtClean="0"/>
              <a:t>Address Information</a:t>
            </a:r>
            <a:endParaRPr lang="en-US" sz="2000" b="1" dirty="0"/>
          </a:p>
        </p:txBody>
      </p:sp>
      <p:sp>
        <p:nvSpPr>
          <p:cNvPr id="9" name="TextBox 8"/>
          <p:cNvSpPr txBox="1"/>
          <p:nvPr/>
        </p:nvSpPr>
        <p:spPr>
          <a:xfrm>
            <a:off x="5105400" y="152400"/>
            <a:ext cx="3200400" cy="400099"/>
          </a:xfrm>
          <a:prstGeom prst="rect">
            <a:avLst/>
          </a:prstGeom>
          <a:solidFill>
            <a:schemeClr val="bg1"/>
          </a:solidFill>
          <a:ln w="12700">
            <a:solidFill>
              <a:srgbClr val="E88518"/>
            </a:solidFill>
          </a:ln>
        </p:spPr>
        <p:txBody>
          <a:bodyPr wrap="square" lIns="91430" tIns="45715" rIns="91430" bIns="45715" rtlCol="0">
            <a:spAutoFit/>
          </a:bodyPr>
          <a:lstStyle/>
          <a:p>
            <a:r>
              <a:rPr lang="en-US" sz="2000" b="1" dirty="0" smtClean="0"/>
              <a:t>Personal Information</a:t>
            </a:r>
            <a:endParaRPr lang="en-U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a:stretch>
            <a:fillRect/>
          </a:stretch>
        </p:blipFill>
        <p:spPr bwMode="auto">
          <a:xfrm>
            <a:off x="216229" y="1600202"/>
            <a:ext cx="8927772" cy="4076623"/>
          </a:xfrm>
          <a:prstGeom prst="rect">
            <a:avLst/>
          </a:prstGeom>
          <a:noFill/>
          <a:ln w="9525">
            <a:noFill/>
            <a:miter lim="800000"/>
            <a:headEnd/>
            <a:tailEnd/>
          </a:ln>
        </p:spPr>
      </p:pic>
      <p:sp>
        <p:nvSpPr>
          <p:cNvPr id="6" name="TextBox 5"/>
          <p:cNvSpPr txBox="1"/>
          <p:nvPr/>
        </p:nvSpPr>
        <p:spPr>
          <a:xfrm>
            <a:off x="4800600" y="1295400"/>
            <a:ext cx="3429000" cy="461655"/>
          </a:xfrm>
          <a:prstGeom prst="rect">
            <a:avLst/>
          </a:prstGeom>
          <a:solidFill>
            <a:schemeClr val="bg1"/>
          </a:solidFill>
          <a:ln w="12700">
            <a:solidFill>
              <a:srgbClr val="E88518"/>
            </a:solidFill>
          </a:ln>
        </p:spPr>
        <p:txBody>
          <a:bodyPr wrap="square" lIns="91430" tIns="45715" rIns="91430" bIns="45715" rtlCol="0">
            <a:spAutoFit/>
          </a:bodyPr>
          <a:lstStyle/>
          <a:p>
            <a:r>
              <a:rPr lang="en-US" sz="2400" b="1" dirty="0" smtClean="0"/>
              <a:t>Consumer Statement</a:t>
            </a: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idx="1"/>
          </p:nvPr>
        </p:nvSpPr>
        <p:spPr>
          <a:xfrm>
            <a:off x="152400" y="1371600"/>
            <a:ext cx="8839200" cy="5334000"/>
          </a:xfrm>
        </p:spPr>
        <p:txBody>
          <a:bodyPr>
            <a:normAutofit fontScale="92500" lnSpcReduction="10000"/>
          </a:bodyPr>
          <a:lstStyle/>
          <a:p>
            <a:pPr eaLnBrk="1" hangingPunct="1"/>
            <a:r>
              <a:rPr lang="en-US" sz="3000" dirty="0" smtClean="0"/>
              <a:t>Positive lines - 10 years</a:t>
            </a:r>
          </a:p>
          <a:p>
            <a:pPr eaLnBrk="1" hangingPunct="1"/>
            <a:r>
              <a:rPr lang="en-US" sz="3000" dirty="0" smtClean="0"/>
              <a:t>Delinquent lines - 7 years</a:t>
            </a:r>
          </a:p>
          <a:p>
            <a:pPr eaLnBrk="1" hangingPunct="1"/>
            <a:r>
              <a:rPr lang="en-US" sz="3000" dirty="0" smtClean="0"/>
              <a:t>Collections - 7 years from date of last activity with the original credit grantor </a:t>
            </a:r>
          </a:p>
          <a:p>
            <a:pPr eaLnBrk="1" hangingPunct="1"/>
            <a:r>
              <a:rPr lang="en-US" sz="3000" dirty="0" smtClean="0"/>
              <a:t>Bankruptcies </a:t>
            </a:r>
          </a:p>
          <a:p>
            <a:pPr lvl="1"/>
            <a:r>
              <a:rPr lang="en-US" sz="2400" b="1" dirty="0" smtClean="0">
                <a:solidFill>
                  <a:srgbClr val="002060"/>
                </a:solidFill>
              </a:rPr>
              <a:t>Chapter 7 or 11 - </a:t>
            </a:r>
            <a:r>
              <a:rPr lang="en-US" sz="2400" dirty="0" smtClean="0">
                <a:solidFill>
                  <a:srgbClr val="002060"/>
                </a:solidFill>
              </a:rPr>
              <a:t>10 years from the date filed  </a:t>
            </a:r>
          </a:p>
          <a:p>
            <a:pPr lvl="1"/>
            <a:r>
              <a:rPr lang="en-US" sz="2400" b="1" dirty="0" smtClean="0">
                <a:solidFill>
                  <a:srgbClr val="002060"/>
                </a:solidFill>
              </a:rPr>
              <a:t>Chapter 12 or 13 - </a:t>
            </a:r>
            <a:r>
              <a:rPr lang="en-US" sz="2400" dirty="0" smtClean="0">
                <a:solidFill>
                  <a:srgbClr val="002060"/>
                </a:solidFill>
              </a:rPr>
              <a:t>7 years from date filed if discharged, 10 years if open or dismissed</a:t>
            </a:r>
          </a:p>
          <a:p>
            <a:pPr eaLnBrk="1" hangingPunct="1"/>
            <a:r>
              <a:rPr lang="en-US" sz="3000" dirty="0" smtClean="0"/>
              <a:t>Judgments  - 7 years (can be renewed) </a:t>
            </a:r>
          </a:p>
          <a:p>
            <a:pPr eaLnBrk="1" hangingPunct="1"/>
            <a:r>
              <a:rPr lang="en-US" sz="3000" dirty="0" smtClean="0"/>
              <a:t>Unpaid tax liens - indefinitely</a:t>
            </a:r>
          </a:p>
          <a:p>
            <a:pPr eaLnBrk="1" hangingPunct="1"/>
            <a:r>
              <a:rPr lang="en-US" sz="3000" dirty="0" smtClean="0"/>
              <a:t>Paid tax liens - 7 years from paid/released date  </a:t>
            </a:r>
          </a:p>
          <a:p>
            <a:r>
              <a:rPr lang="en-US" sz="3000" dirty="0" smtClean="0"/>
              <a:t>Inquires - 2 years </a:t>
            </a:r>
          </a:p>
          <a:p>
            <a:pPr eaLnBrk="1" hangingPunct="1"/>
            <a:endParaRPr lang="en-US" sz="2400" dirty="0" smtClean="0">
              <a:latin typeface="Perpetua" pitchFamily="18" charset="0"/>
            </a:endParaRPr>
          </a:p>
        </p:txBody>
      </p:sp>
      <p:sp>
        <p:nvSpPr>
          <p:cNvPr id="11" name="Title 10"/>
          <p:cNvSpPr>
            <a:spLocks noGrp="1"/>
          </p:cNvSpPr>
          <p:nvPr>
            <p:ph type="title"/>
          </p:nvPr>
        </p:nvSpPr>
        <p:spPr>
          <a:xfrm>
            <a:off x="152400" y="152401"/>
            <a:ext cx="8839200" cy="1219200"/>
          </a:xfrm>
        </p:spPr>
        <p:txBody>
          <a:bodyPr/>
          <a:lstStyle/>
          <a:p>
            <a:r>
              <a:rPr lang="en-US" dirty="0" smtClean="0">
                <a:solidFill>
                  <a:srgbClr val="78B931"/>
                </a:solidFill>
              </a:rPr>
              <a:t>How Long Data is on File</a:t>
            </a:r>
            <a:endParaRPr lang="en-US" dirty="0">
              <a:solidFill>
                <a:srgbClr val="78B93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78B931"/>
                </a:solidFill>
              </a:rPr>
              <a:t>What’s a Credit Score</a:t>
            </a:r>
            <a:endParaRPr lang="en-US" sz="3600" dirty="0">
              <a:solidFill>
                <a:srgbClr val="78B931"/>
              </a:solidFill>
            </a:endParaRPr>
          </a:p>
        </p:txBody>
      </p:sp>
      <p:sp>
        <p:nvSpPr>
          <p:cNvPr id="3" name="Content Placeholder 2"/>
          <p:cNvSpPr>
            <a:spLocks noGrp="1"/>
          </p:cNvSpPr>
          <p:nvPr>
            <p:ph idx="1"/>
          </p:nvPr>
        </p:nvSpPr>
        <p:spPr/>
        <p:txBody>
          <a:bodyPr>
            <a:normAutofit/>
          </a:bodyPr>
          <a:lstStyle/>
          <a:p>
            <a:pPr>
              <a:lnSpc>
                <a:spcPct val="90000"/>
              </a:lnSpc>
            </a:pPr>
            <a:r>
              <a:rPr lang="en-US" dirty="0" smtClean="0"/>
              <a:t>A number which predicts credit risk</a:t>
            </a:r>
          </a:p>
          <a:p>
            <a:pPr>
              <a:lnSpc>
                <a:spcPct val="90000"/>
              </a:lnSpc>
            </a:pPr>
            <a:r>
              <a:rPr lang="en-US" dirty="0" smtClean="0"/>
              <a:t>Based on information in a credit report</a:t>
            </a:r>
          </a:p>
          <a:p>
            <a:pPr>
              <a:lnSpc>
                <a:spcPct val="90000"/>
              </a:lnSpc>
            </a:pPr>
            <a:r>
              <a:rPr lang="en-US" dirty="0" smtClean="0"/>
              <a:t>Shows “How likely someone is to repay a loan?”</a:t>
            </a:r>
          </a:p>
          <a:p>
            <a:pPr>
              <a:lnSpc>
                <a:spcPct val="90000"/>
              </a:lnSpc>
            </a:pPr>
            <a:r>
              <a:rPr lang="en-US" dirty="0" smtClean="0"/>
              <a:t>Many different scoring systems</a:t>
            </a:r>
          </a:p>
          <a:p>
            <a:pPr lvl="1">
              <a:lnSpc>
                <a:spcPct val="90000"/>
              </a:lnSpc>
            </a:pPr>
            <a:r>
              <a:rPr lang="en-US" dirty="0" smtClean="0">
                <a:solidFill>
                  <a:srgbClr val="002060"/>
                </a:solidFill>
              </a:rPr>
              <a:t>FICO Score</a:t>
            </a:r>
          </a:p>
          <a:p>
            <a:pPr lvl="1">
              <a:lnSpc>
                <a:spcPct val="90000"/>
              </a:lnSpc>
            </a:pPr>
            <a:r>
              <a:rPr lang="en-US" dirty="0" smtClean="0">
                <a:solidFill>
                  <a:srgbClr val="002060"/>
                </a:solidFill>
              </a:rPr>
              <a:t>Vantage Score</a:t>
            </a:r>
          </a:p>
          <a:p>
            <a:pPr lvl="1">
              <a:lnSpc>
                <a:spcPct val="90000"/>
              </a:lnSpc>
            </a:pPr>
            <a:r>
              <a:rPr lang="en-US" dirty="0" smtClean="0">
                <a:solidFill>
                  <a:srgbClr val="002060"/>
                </a:solidFill>
              </a:rPr>
              <a:t>Alternative Credit Score</a:t>
            </a:r>
          </a:p>
          <a:p>
            <a:endParaRPr lang="en-US" dirty="0"/>
          </a:p>
        </p:txBody>
      </p:sp>
      <p:pic>
        <p:nvPicPr>
          <p:cNvPr id="7" name="Picture 2" descr="C:\Users\cassandra.riggin\AppData\Local\Microsoft\Windows\Temporary Internet Files\Content.IE5\MMJMBXD5\skd186988sdc.jpg"/>
          <p:cNvPicPr>
            <a:picLocks noChangeAspect="1" noChangeArrowheads="1"/>
          </p:cNvPicPr>
          <p:nvPr/>
        </p:nvPicPr>
        <p:blipFill>
          <a:blip r:embed="rId3" cstate="print"/>
          <a:srcRect/>
          <a:stretch>
            <a:fillRect/>
          </a:stretch>
        </p:blipFill>
        <p:spPr bwMode="auto">
          <a:xfrm>
            <a:off x="6324600" y="3733800"/>
            <a:ext cx="2514600" cy="2514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066800"/>
          </a:xfrm>
          <a:ln>
            <a:solidFill>
              <a:srgbClr val="7EC234"/>
            </a:solidFill>
          </a:ln>
        </p:spPr>
        <p:txBody>
          <a:bodyPr>
            <a:normAutofit/>
          </a:bodyPr>
          <a:lstStyle/>
          <a:p>
            <a:r>
              <a:rPr lang="en-US" dirty="0" smtClean="0"/>
              <a:t>Campaign Objective</a:t>
            </a:r>
            <a:r>
              <a:rPr lang="en-US" b="1" dirty="0" smtClean="0">
                <a:solidFill>
                  <a:srgbClr val="7EC234"/>
                </a:solidFill>
                <a:latin typeface="Georgia" pitchFamily="18" charset="0"/>
              </a:rPr>
              <a:t> </a:t>
            </a:r>
            <a:endParaRPr lang="en-US" b="1" dirty="0">
              <a:solidFill>
                <a:srgbClr val="7EC234"/>
              </a:solidFill>
              <a:latin typeface="Georgia" pitchFamily="18" charset="0"/>
            </a:endParaRPr>
          </a:p>
        </p:txBody>
      </p:sp>
      <p:sp>
        <p:nvSpPr>
          <p:cNvPr id="3" name="Content Placeholder 2"/>
          <p:cNvSpPr>
            <a:spLocks noGrp="1"/>
          </p:cNvSpPr>
          <p:nvPr>
            <p:ph idx="1"/>
          </p:nvPr>
        </p:nvSpPr>
        <p:spPr>
          <a:xfrm>
            <a:off x="304800" y="1295400"/>
            <a:ext cx="8534400" cy="5257800"/>
          </a:xfrm>
          <a:solidFill>
            <a:srgbClr val="D8E3F0"/>
          </a:solidFill>
          <a:ln>
            <a:solidFill>
              <a:srgbClr val="7EC234"/>
            </a:solidFill>
          </a:ln>
        </p:spPr>
        <p:txBody>
          <a:bodyPr>
            <a:normAutofit/>
          </a:bodyPr>
          <a:lstStyle/>
          <a:p>
            <a:pPr>
              <a:buNone/>
            </a:pPr>
            <a:r>
              <a:rPr lang="en-US" sz="3200" dirty="0" smtClean="0"/>
              <a:t>	</a:t>
            </a:r>
          </a:p>
          <a:p>
            <a:pPr>
              <a:buNone/>
            </a:pPr>
            <a:r>
              <a:rPr lang="en-US" dirty="0" smtClean="0"/>
              <a:t>	</a:t>
            </a:r>
            <a:r>
              <a:rPr lang="en-US" sz="3200" dirty="0" smtClean="0"/>
              <a:t>Through the </a:t>
            </a:r>
            <a:r>
              <a:rPr lang="en-US" sz="3200" b="1" dirty="0" smtClean="0"/>
              <a:t>SMART Credit Check </a:t>
            </a:r>
            <a:r>
              <a:rPr lang="en-US" sz="3200" dirty="0" smtClean="0"/>
              <a:t>Campaign Virginia credit unions want to remind Virginians to check their credit report periodically for errors and warning signs of identity theft that could lower credit scores, and </a:t>
            </a:r>
            <a:r>
              <a:rPr lang="en-US" dirty="0" smtClean="0"/>
              <a:t>hurt them financially</a:t>
            </a:r>
            <a:r>
              <a:rPr lang="en-US" sz="3200"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1"/>
            <a:ext cx="6248400" cy="1066800"/>
          </a:xfrm>
          <a:ln>
            <a:noFill/>
          </a:ln>
        </p:spPr>
        <p:txBody>
          <a:bodyPr>
            <a:noAutofit/>
          </a:bodyPr>
          <a:lstStyle/>
          <a:p>
            <a:r>
              <a:rPr lang="en-US" sz="3600" dirty="0" smtClean="0">
                <a:solidFill>
                  <a:srgbClr val="78B931"/>
                </a:solidFill>
              </a:rPr>
              <a:t>How is a FICO score calculated? </a:t>
            </a:r>
            <a:endParaRPr lang="en-US" sz="3600" dirty="0">
              <a:solidFill>
                <a:srgbClr val="78B931"/>
              </a:solidFill>
            </a:endParaRPr>
          </a:p>
        </p:txBody>
      </p:sp>
      <p:graphicFrame>
        <p:nvGraphicFramePr>
          <p:cNvPr id="6" name="Chart 5"/>
          <p:cNvGraphicFramePr/>
          <p:nvPr/>
        </p:nvGraphicFramePr>
        <p:xfrm>
          <a:off x="762000" y="1143000"/>
          <a:ext cx="8001000" cy="5486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152400"/>
            <a:ext cx="8839200" cy="1295400"/>
          </a:xfrm>
        </p:spPr>
        <p:txBody>
          <a:bodyPr>
            <a:noAutofit/>
          </a:bodyPr>
          <a:lstStyle/>
          <a:p>
            <a:pPr algn="ctr" eaLnBrk="1" hangingPunct="1">
              <a:defRPr/>
            </a:pPr>
            <a:r>
              <a:rPr lang="en-US" sz="3800" b="1" dirty="0" smtClean="0"/>
              <a:t>A Poor Score is Bad </a:t>
            </a:r>
            <a:br>
              <a:rPr lang="en-US" sz="3800" b="1" dirty="0" smtClean="0"/>
            </a:br>
            <a:r>
              <a:rPr lang="en-US" sz="3800" b="1" dirty="0" smtClean="0"/>
              <a:t>for a Member’s Bottom Line</a:t>
            </a:r>
          </a:p>
        </p:txBody>
      </p:sp>
      <p:sp>
        <p:nvSpPr>
          <p:cNvPr id="22531" name="Rectangle 3"/>
          <p:cNvSpPr>
            <a:spLocks noGrp="1" noChangeArrowheads="1"/>
          </p:cNvSpPr>
          <p:nvPr>
            <p:ph type="body" sz="half" idx="1"/>
          </p:nvPr>
        </p:nvSpPr>
        <p:spPr>
          <a:xfrm>
            <a:off x="152400" y="1447800"/>
            <a:ext cx="8839200" cy="5257800"/>
          </a:xfrm>
        </p:spPr>
        <p:txBody>
          <a:bodyPr>
            <a:normAutofit/>
          </a:bodyPr>
          <a:lstStyle/>
          <a:p>
            <a:pPr eaLnBrk="1" hangingPunct="1">
              <a:buFontTx/>
              <a:buNone/>
            </a:pPr>
            <a:endParaRPr lang="en-US" sz="1000" dirty="0" smtClean="0"/>
          </a:p>
          <a:p>
            <a:pPr eaLnBrk="1" hangingPunct="1">
              <a:buFontTx/>
              <a:buNone/>
            </a:pPr>
            <a:r>
              <a:rPr lang="en-US" sz="2200" dirty="0" smtClean="0"/>
              <a:t>Avg. 60-month fixed rate auto loan for $18,000 in VA as of 09/2014 </a:t>
            </a:r>
          </a:p>
        </p:txBody>
      </p:sp>
      <p:graphicFrame>
        <p:nvGraphicFramePr>
          <p:cNvPr id="29736" name="Group 40"/>
          <p:cNvGraphicFramePr>
            <a:graphicFrameLocks noGrp="1"/>
          </p:cNvGraphicFramePr>
          <p:nvPr>
            <p:ph sz="half" idx="2"/>
          </p:nvPr>
        </p:nvGraphicFramePr>
        <p:xfrm>
          <a:off x="304800" y="2286000"/>
          <a:ext cx="8534400" cy="4010048"/>
        </p:xfrm>
        <a:graphic>
          <a:graphicData uri="http://schemas.openxmlformats.org/drawingml/2006/table">
            <a:tbl>
              <a:tblPr>
                <a:tableStyleId>{69C7853C-536D-4A76-A0AE-DD22124D55A5}</a:tableStyleId>
              </a:tblPr>
              <a:tblGrid>
                <a:gridCol w="1773383"/>
                <a:gridCol w="1662545"/>
                <a:gridCol w="2549236"/>
                <a:gridCol w="2549236"/>
              </a:tblGrid>
              <a:tr h="6858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smtClean="0">
                          <a:ln>
                            <a:noFill/>
                          </a:ln>
                          <a:solidFill>
                            <a:srgbClr val="002060"/>
                          </a:solidFill>
                          <a:effectLst/>
                          <a:latin typeface="+mn-lt"/>
                        </a:rPr>
                        <a:t>FICO Score</a:t>
                      </a:r>
                      <a:endParaRPr kumimoji="0" lang="en-US" sz="2800" b="1"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smtClean="0">
                          <a:ln>
                            <a:noFill/>
                          </a:ln>
                          <a:solidFill>
                            <a:srgbClr val="002060"/>
                          </a:solidFill>
                          <a:effectLst/>
                          <a:latin typeface="+mn-lt"/>
                        </a:rPr>
                        <a:t>APR</a:t>
                      </a:r>
                      <a:endParaRPr kumimoji="0" lang="en-US" sz="2800" b="1"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smtClean="0">
                          <a:ln>
                            <a:noFill/>
                          </a:ln>
                          <a:solidFill>
                            <a:srgbClr val="002060"/>
                          </a:solidFill>
                          <a:effectLst/>
                          <a:latin typeface="+mn-lt"/>
                        </a:rPr>
                        <a:t>Mthly Payment</a:t>
                      </a:r>
                      <a:endParaRPr kumimoji="0" lang="en-US" sz="2800" b="1"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2060"/>
                          </a:solidFill>
                          <a:effectLst/>
                          <a:latin typeface="+mn-lt"/>
                        </a:rPr>
                        <a:t>Finance Charge</a:t>
                      </a:r>
                    </a:p>
                  </a:txBody>
                  <a:tcPr horzOverflow="overflow">
                    <a:solidFill>
                      <a:srgbClr val="7EC234">
                        <a:alpha val="0"/>
                      </a:srgbClr>
                    </a:solidFill>
                  </a:tcPr>
                </a:tc>
              </a:tr>
              <a:tr h="554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720-850</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2.75%</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$321.45</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2060"/>
                          </a:solidFill>
                          <a:effectLst/>
                          <a:latin typeface="+mn-lt"/>
                        </a:rPr>
                        <a:t>$1,286.79</a:t>
                      </a:r>
                    </a:p>
                  </a:txBody>
                  <a:tcPr horzOverflow="overflow">
                    <a:solidFill>
                      <a:srgbClr val="7EC234">
                        <a:alpha val="0"/>
                      </a:srgbClr>
                    </a:solidFill>
                  </a:tcPr>
                </a:tc>
              </a:tr>
              <a:tr h="554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690-719</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3.00 %</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$323.45</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2060"/>
                          </a:solidFill>
                          <a:effectLst/>
                          <a:latin typeface="+mn-lt"/>
                        </a:rPr>
                        <a:t>$1,406.58</a:t>
                      </a:r>
                    </a:p>
                  </a:txBody>
                  <a:tcPr horzOverflow="overflow">
                    <a:solidFill>
                      <a:srgbClr val="7EC234">
                        <a:alpha val="0"/>
                      </a:srgbClr>
                    </a:solidFill>
                  </a:tcPr>
                </a:tc>
              </a:tr>
              <a:tr h="554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660-689</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3.75%</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$329.48</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2060"/>
                          </a:solidFill>
                          <a:effectLst/>
                          <a:latin typeface="+mn-lt"/>
                        </a:rPr>
                        <a:t>$1,768.72</a:t>
                      </a:r>
                    </a:p>
                  </a:txBody>
                  <a:tcPr horzOverflow="overflow">
                    <a:solidFill>
                      <a:srgbClr val="7EC234">
                        <a:alpha val="0"/>
                      </a:srgbClr>
                    </a:solidFill>
                  </a:tcPr>
                </a:tc>
              </a:tr>
              <a:tr h="554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620-659</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4.25%</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$333.55</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2060"/>
                          </a:solidFill>
                          <a:effectLst/>
                          <a:latin typeface="+mn-lt"/>
                        </a:rPr>
                        <a:t>$2,012.40</a:t>
                      </a:r>
                    </a:p>
                  </a:txBody>
                  <a:tcPr horzOverflow="overflow">
                    <a:solidFill>
                      <a:srgbClr val="7EC234">
                        <a:alpha val="0"/>
                      </a:srgbClr>
                    </a:solidFill>
                  </a:tcPr>
                </a:tc>
              </a:tr>
              <a:tr h="554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590-619</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7.50%</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$360.70</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2060"/>
                          </a:solidFill>
                          <a:effectLst/>
                          <a:latin typeface="+mn-lt"/>
                        </a:rPr>
                        <a:t>$3,641.96</a:t>
                      </a:r>
                    </a:p>
                  </a:txBody>
                  <a:tcPr horzOverflow="overflow">
                    <a:solidFill>
                      <a:srgbClr val="7EC234">
                        <a:alpha val="0"/>
                      </a:srgbClr>
                    </a:solidFill>
                  </a:tcPr>
                </a:tc>
              </a:tr>
              <a:tr h="554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500-589</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10.75 %</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solidFill>
                            <a:srgbClr val="002060"/>
                          </a:solidFill>
                          <a:effectLst/>
                          <a:latin typeface="+mn-lt"/>
                        </a:rPr>
                        <a:t>$389.15</a:t>
                      </a:r>
                      <a:endParaRPr kumimoji="0" lang="en-US" sz="2800" b="0" i="0" u="none" strike="noStrike" cap="none" normalizeH="0" baseline="0" dirty="0" smtClean="0">
                        <a:ln>
                          <a:noFill/>
                        </a:ln>
                        <a:solidFill>
                          <a:srgbClr val="002060"/>
                        </a:solidFill>
                        <a:effectLst/>
                        <a:latin typeface="+mn-lt"/>
                      </a:endParaRPr>
                    </a:p>
                  </a:txBody>
                  <a:tcPr horzOverflow="overflow">
                    <a:solidFill>
                      <a:srgbClr val="7EC234">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2060"/>
                          </a:solidFill>
                          <a:effectLst/>
                          <a:latin typeface="+mn-lt"/>
                        </a:rPr>
                        <a:t>$5,348.69</a:t>
                      </a:r>
                    </a:p>
                  </a:txBody>
                  <a:tcPr horzOverflow="overflow">
                    <a:solidFill>
                      <a:srgbClr val="7EC234">
                        <a:alpha val="0"/>
                      </a:srgbClr>
                    </a:solidFill>
                  </a:tcPr>
                </a:tc>
              </a:tr>
            </a:tbl>
          </a:graphicData>
        </a:graphic>
      </p:graphicFrame>
      <p:sp>
        <p:nvSpPr>
          <p:cNvPr id="5" name="Rectangle 4"/>
          <p:cNvSpPr/>
          <p:nvPr/>
        </p:nvSpPr>
        <p:spPr>
          <a:xfrm>
            <a:off x="1905000" y="6324600"/>
            <a:ext cx="5791200" cy="369332"/>
          </a:xfrm>
          <a:prstGeom prst="rect">
            <a:avLst/>
          </a:prstGeom>
        </p:spPr>
        <p:txBody>
          <a:bodyPr wrap="square">
            <a:spAutoFit/>
          </a:bodyPr>
          <a:lstStyle/>
          <a:p>
            <a:pPr lvl="1"/>
            <a:r>
              <a:rPr lang="en-US" dirty="0" smtClean="0"/>
              <a:t>                      </a:t>
            </a:r>
            <a:r>
              <a:rPr lang="en-US" dirty="0" smtClean="0">
                <a:solidFill>
                  <a:srgbClr val="002060"/>
                </a:solidFill>
                <a:latin typeface="Georgia" pitchFamily="18" charset="0"/>
              </a:rPr>
              <a:t>Source – </a:t>
            </a:r>
            <a:r>
              <a:rPr lang="en-US" i="1" dirty="0" smtClean="0">
                <a:solidFill>
                  <a:srgbClr val="002060"/>
                </a:solidFill>
                <a:latin typeface="Georgia" pitchFamily="18" charset="0"/>
              </a:rPr>
              <a:t>myfico.com</a:t>
            </a:r>
            <a:endParaRPr lang="en-US" sz="1100" i="1" dirty="0" smtClean="0">
              <a:solidFill>
                <a:srgbClr val="002060"/>
              </a:solidFill>
              <a:latin typeface="Georg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8839200" cy="1371600"/>
          </a:xfrm>
        </p:spPr>
        <p:txBody>
          <a:bodyPr>
            <a:normAutofit/>
          </a:bodyPr>
          <a:lstStyle/>
          <a:p>
            <a:r>
              <a:rPr lang="en-US" sz="3600" dirty="0" smtClean="0">
                <a:solidFill>
                  <a:srgbClr val="78B931"/>
                </a:solidFill>
              </a:rPr>
              <a:t>A Poor Score May Also</a:t>
            </a:r>
            <a:br>
              <a:rPr lang="en-US" sz="3600" dirty="0" smtClean="0">
                <a:solidFill>
                  <a:srgbClr val="78B931"/>
                </a:solidFill>
              </a:rPr>
            </a:br>
            <a:r>
              <a:rPr lang="en-US" sz="3600" dirty="0" smtClean="0">
                <a:solidFill>
                  <a:srgbClr val="78B931"/>
                </a:solidFill>
              </a:rPr>
              <a:t>Impact … </a:t>
            </a:r>
            <a:endParaRPr lang="en-US" sz="3600" dirty="0">
              <a:solidFill>
                <a:srgbClr val="78B931"/>
              </a:solidFill>
            </a:endParaRPr>
          </a:p>
        </p:txBody>
      </p:sp>
      <p:sp>
        <p:nvSpPr>
          <p:cNvPr id="3" name="Content Placeholder 2"/>
          <p:cNvSpPr>
            <a:spLocks noGrp="1"/>
          </p:cNvSpPr>
          <p:nvPr>
            <p:ph idx="1"/>
          </p:nvPr>
        </p:nvSpPr>
        <p:spPr>
          <a:xfrm>
            <a:off x="152400" y="1527048"/>
            <a:ext cx="8839200" cy="4949952"/>
          </a:xfrm>
        </p:spPr>
        <p:txBody>
          <a:bodyPr>
            <a:normAutofit/>
          </a:bodyPr>
          <a:lstStyle/>
          <a:p>
            <a:r>
              <a:rPr lang="en-US" dirty="0" smtClean="0"/>
              <a:t>Housing choices</a:t>
            </a:r>
          </a:p>
          <a:p>
            <a:r>
              <a:rPr lang="en-US" dirty="0" smtClean="0"/>
              <a:t>Ability to obtain utilities</a:t>
            </a:r>
          </a:p>
          <a:p>
            <a:r>
              <a:rPr lang="en-US" dirty="0" smtClean="0"/>
              <a:t>Cell phone choices</a:t>
            </a:r>
          </a:p>
          <a:p>
            <a:r>
              <a:rPr lang="en-US" dirty="0" smtClean="0"/>
              <a:t>Car insurance rates</a:t>
            </a:r>
          </a:p>
          <a:p>
            <a:r>
              <a:rPr lang="en-US" dirty="0" smtClean="0"/>
              <a:t>Employment </a:t>
            </a:r>
          </a:p>
          <a:p>
            <a:endParaRPr lang="en-US" dirty="0"/>
          </a:p>
        </p:txBody>
      </p:sp>
      <p:pic>
        <p:nvPicPr>
          <p:cNvPr id="5" name="Picture 2" descr="C:\Users\cassandra.riggin\AppData\Local\Microsoft\Windows\Temporary Internet Files\Content.IE5\3PXLN513\87544958.jpg"/>
          <p:cNvPicPr>
            <a:picLocks noChangeAspect="1" noChangeArrowheads="1"/>
          </p:cNvPicPr>
          <p:nvPr/>
        </p:nvPicPr>
        <p:blipFill>
          <a:blip r:embed="rId3" cstate="print"/>
          <a:srcRect/>
          <a:stretch>
            <a:fillRect/>
          </a:stretch>
        </p:blipFill>
        <p:spPr bwMode="auto">
          <a:xfrm>
            <a:off x="6477000" y="1905000"/>
            <a:ext cx="1752600" cy="2623714"/>
          </a:xfrm>
          <a:prstGeom prst="rect">
            <a:avLst/>
          </a:prstGeom>
          <a:noFill/>
        </p:spPr>
      </p:pic>
      <p:pic>
        <p:nvPicPr>
          <p:cNvPr id="6" name="Picture 3" descr="C:\Users\cassandra.riggin\AppData\Local\Microsoft\Windows\Temporary Internet Files\Content.IE5\UXSMUC75\57280364.jpg"/>
          <p:cNvPicPr>
            <a:picLocks noChangeAspect="1" noChangeArrowheads="1"/>
          </p:cNvPicPr>
          <p:nvPr/>
        </p:nvPicPr>
        <p:blipFill>
          <a:blip r:embed="rId4" cstate="print"/>
          <a:srcRect/>
          <a:stretch>
            <a:fillRect/>
          </a:stretch>
        </p:blipFill>
        <p:spPr bwMode="auto">
          <a:xfrm>
            <a:off x="4343400" y="3962400"/>
            <a:ext cx="2597151" cy="192761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Cross-Selling</a:t>
            </a:r>
            <a:r>
              <a:rPr lang="en-US" dirty="0"/>
              <a:t> </a:t>
            </a:r>
            <a:r>
              <a:rPr lang="en-US" dirty="0" smtClean="0"/>
              <a:t>from </a:t>
            </a:r>
            <a:br>
              <a:rPr lang="en-US" dirty="0" smtClean="0"/>
            </a:br>
            <a:r>
              <a:rPr lang="en-US" dirty="0" smtClean="0"/>
              <a:t>Credit Reports the right way</a:t>
            </a:r>
            <a:endParaRPr lang="en-US" dirty="0"/>
          </a:p>
        </p:txBody>
      </p:sp>
      <p:sp>
        <p:nvSpPr>
          <p:cNvPr id="3" name="Content Placeholder 2"/>
          <p:cNvSpPr>
            <a:spLocks noGrp="1"/>
          </p:cNvSpPr>
          <p:nvPr>
            <p:ph idx="1"/>
          </p:nvPr>
        </p:nvSpPr>
        <p:spPr/>
        <p:txBody>
          <a:bodyPr>
            <a:normAutofit/>
          </a:bodyPr>
          <a:lstStyle/>
          <a:p>
            <a:r>
              <a:rPr lang="en-US" sz="2800" dirty="0" smtClean="0"/>
              <a:t>Each credit report review provides opportunities for growth</a:t>
            </a:r>
          </a:p>
          <a:p>
            <a:pPr marL="0" indent="0">
              <a:buNone/>
            </a:pPr>
            <a:endParaRPr lang="en-US" sz="300" strike="sngStrike" dirty="0" smtClean="0"/>
          </a:p>
          <a:p>
            <a:pPr marL="0" indent="0"/>
            <a:endParaRPr lang="en-US" dirty="0" smtClean="0"/>
          </a:p>
          <a:p>
            <a:pPr marL="0" indent="0"/>
            <a:r>
              <a:rPr lang="en-US" sz="2800" dirty="0" smtClean="0"/>
              <a:t>Establish Authenticity: </a:t>
            </a:r>
            <a:endParaRPr lang="en-US" dirty="0" smtClean="0"/>
          </a:p>
          <a:p>
            <a:pPr marL="400006" lvl="1" indent="0"/>
            <a:r>
              <a:rPr lang="en-US" sz="2600" dirty="0" smtClean="0">
                <a:solidFill>
                  <a:srgbClr val="002060"/>
                </a:solidFill>
              </a:rPr>
              <a:t>The </a:t>
            </a:r>
            <a:r>
              <a:rPr lang="en-US" sz="2600" b="1" i="1" dirty="0" smtClean="0">
                <a:solidFill>
                  <a:srgbClr val="002060"/>
                </a:solidFill>
              </a:rPr>
              <a:t>Credit Union way</a:t>
            </a:r>
            <a:r>
              <a:rPr lang="en-US" sz="2600" dirty="0" smtClean="0">
                <a:solidFill>
                  <a:srgbClr val="002060"/>
                </a:solidFill>
              </a:rPr>
              <a:t> by responding to the NEEDS of the member </a:t>
            </a:r>
          </a:p>
          <a:p>
            <a:pPr marL="400006" lvl="1" indent="0"/>
            <a:r>
              <a:rPr lang="en-US" sz="2600" dirty="0" smtClean="0">
                <a:solidFill>
                  <a:srgbClr val="002060"/>
                </a:solidFill>
              </a:rPr>
              <a:t>Suggestions should help build, repair, or improve our members’ financial standing</a:t>
            </a:r>
          </a:p>
          <a:p>
            <a:pPr marL="400006" lvl="1" indent="0"/>
            <a:r>
              <a:rPr lang="en-US" sz="2600" dirty="0" smtClean="0">
                <a:solidFill>
                  <a:srgbClr val="002060"/>
                </a:solidFill>
              </a:rPr>
              <a:t>Establish lifelong relationship with our members and cement our role as their trusted financial partner </a:t>
            </a:r>
            <a:endParaRPr lang="en-US" sz="2600" dirty="0">
              <a:solidFill>
                <a:srgbClr val="002060"/>
              </a:solidFill>
            </a:endParaRPr>
          </a:p>
          <a:p>
            <a:endParaRPr lang="en-US" dirty="0" smtClean="0">
              <a:latin typeface="+mn-lt"/>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7400" y="2057400"/>
            <a:ext cx="1828800" cy="12550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Report Reviews </a:t>
            </a:r>
            <a:endParaRPr lang="en-US" dirty="0"/>
          </a:p>
        </p:txBody>
      </p:sp>
      <p:sp>
        <p:nvSpPr>
          <p:cNvPr id="3" name="Content Placeholder 2"/>
          <p:cNvSpPr>
            <a:spLocks noGrp="1"/>
          </p:cNvSpPr>
          <p:nvPr>
            <p:ph idx="1"/>
          </p:nvPr>
        </p:nvSpPr>
        <p:spPr/>
        <p:txBody>
          <a:bodyPr>
            <a:normAutofit/>
          </a:bodyPr>
          <a:lstStyle/>
          <a:p>
            <a:r>
              <a:rPr lang="en-US" dirty="0" smtClean="0"/>
              <a:t>Be a detective!</a:t>
            </a:r>
          </a:p>
          <a:p>
            <a:endParaRPr lang="en-US" sz="800" dirty="0" smtClean="0"/>
          </a:p>
          <a:p>
            <a:r>
              <a:rPr lang="en-US" dirty="0" smtClean="0"/>
              <a:t>Set the stage, ask them questions:</a:t>
            </a:r>
          </a:p>
          <a:p>
            <a:pPr lvl="1"/>
            <a:r>
              <a:rPr lang="en-US" dirty="0" smtClean="0">
                <a:solidFill>
                  <a:srgbClr val="002060"/>
                </a:solidFill>
              </a:rPr>
              <a:t>Do you have kids, where do you work, what kind of work do you do?</a:t>
            </a:r>
          </a:p>
          <a:p>
            <a:pPr lvl="1"/>
            <a:r>
              <a:rPr lang="en-US" dirty="0" smtClean="0">
                <a:solidFill>
                  <a:srgbClr val="002060"/>
                </a:solidFill>
              </a:rPr>
              <a:t>“As </a:t>
            </a:r>
            <a:r>
              <a:rPr lang="en-US" dirty="0">
                <a:solidFill>
                  <a:srgbClr val="002060"/>
                </a:solidFill>
              </a:rPr>
              <a:t>we are doing this review, if I see potentially ways we could save you money, would you be interested in hearing </a:t>
            </a:r>
            <a:r>
              <a:rPr lang="en-US" dirty="0" smtClean="0">
                <a:solidFill>
                  <a:srgbClr val="002060"/>
                </a:solidFill>
              </a:rPr>
              <a:t>how?”</a:t>
            </a:r>
          </a:p>
          <a:p>
            <a:pPr lvl="1"/>
            <a:endParaRPr lang="en-US" sz="800" dirty="0">
              <a:solidFill>
                <a:srgbClr val="002060"/>
              </a:solidFill>
            </a:endParaRPr>
          </a:p>
          <a:p>
            <a:r>
              <a:rPr lang="en-US" dirty="0" smtClean="0"/>
              <a:t>Verify all information is free from error and/or identity theft</a:t>
            </a:r>
          </a:p>
        </p:txBody>
      </p:sp>
    </p:spTree>
    <p:extLst>
      <p:ext uri="{BB962C8B-B14F-4D97-AF65-F5344CB8AC3E}">
        <p14:creationId xmlns="" xmlns:p14="http://schemas.microsoft.com/office/powerpoint/2010/main" val="138781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Report Reviews </a:t>
            </a:r>
          </a:p>
        </p:txBody>
      </p:sp>
      <p:sp>
        <p:nvSpPr>
          <p:cNvPr id="3" name="Content Placeholder 2"/>
          <p:cNvSpPr>
            <a:spLocks noGrp="1"/>
          </p:cNvSpPr>
          <p:nvPr>
            <p:ph idx="1"/>
          </p:nvPr>
        </p:nvSpPr>
        <p:spPr/>
        <p:txBody>
          <a:bodyPr>
            <a:normAutofit/>
          </a:bodyPr>
          <a:lstStyle/>
          <a:p>
            <a:pPr marL="0" indent="0">
              <a:buNone/>
            </a:pPr>
            <a:r>
              <a:rPr lang="en-US" sz="2800" b="1" dirty="0"/>
              <a:t>Scan the member’s credit report for:</a:t>
            </a:r>
          </a:p>
          <a:p>
            <a:pPr>
              <a:buFont typeface="Wingdings" pitchFamily="2" charset="2"/>
              <a:buChar char="q"/>
            </a:pPr>
            <a:r>
              <a:rPr lang="en-US" sz="2800" dirty="0" smtClean="0"/>
              <a:t>Negative </a:t>
            </a:r>
            <a:r>
              <a:rPr lang="en-US" sz="2800" dirty="0"/>
              <a:t>items on the credit report</a:t>
            </a:r>
          </a:p>
          <a:p>
            <a:pPr lvl="1"/>
            <a:r>
              <a:rPr lang="en-US" sz="2300" dirty="0">
                <a:solidFill>
                  <a:srgbClr val="002060"/>
                </a:solidFill>
              </a:rPr>
              <a:t>Verify information is </a:t>
            </a:r>
            <a:r>
              <a:rPr lang="en-US" sz="2300" dirty="0" smtClean="0">
                <a:solidFill>
                  <a:srgbClr val="002060"/>
                </a:solidFill>
              </a:rPr>
              <a:t>correct – don’t assume as this could be identity theft! </a:t>
            </a:r>
            <a:endParaRPr lang="en-US" sz="2300" dirty="0">
              <a:solidFill>
                <a:srgbClr val="002060"/>
              </a:solidFill>
            </a:endParaRPr>
          </a:p>
          <a:p>
            <a:pPr lvl="1"/>
            <a:r>
              <a:rPr lang="en-US" sz="2300" dirty="0">
                <a:solidFill>
                  <a:srgbClr val="002060"/>
                </a:solidFill>
              </a:rPr>
              <a:t> </a:t>
            </a:r>
            <a:r>
              <a:rPr lang="en-US" sz="2300" dirty="0" smtClean="0">
                <a:solidFill>
                  <a:srgbClr val="002060"/>
                </a:solidFill>
              </a:rPr>
              <a:t>If necessary, counsel </a:t>
            </a:r>
            <a:r>
              <a:rPr lang="en-US" sz="2300" dirty="0">
                <a:solidFill>
                  <a:srgbClr val="002060"/>
                </a:solidFill>
              </a:rPr>
              <a:t>member on improving their credit </a:t>
            </a:r>
          </a:p>
          <a:p>
            <a:pPr marL="0" indent="0">
              <a:buNone/>
            </a:pPr>
            <a:endParaRPr lang="en-US" sz="1000" dirty="0" smtClean="0"/>
          </a:p>
          <a:p>
            <a:pPr>
              <a:buFont typeface="Wingdings" panose="05000000000000000000" pitchFamily="2" charset="2"/>
              <a:buChar char="q"/>
            </a:pPr>
            <a:r>
              <a:rPr lang="en-US" sz="2700" dirty="0"/>
              <a:t>Loans held elsewhere (e.g. auto, mortgage, equity)</a:t>
            </a:r>
          </a:p>
          <a:p>
            <a:pPr lvl="1">
              <a:lnSpc>
                <a:spcPct val="80000"/>
              </a:lnSpc>
            </a:pPr>
            <a:r>
              <a:rPr lang="en-US" sz="2400" dirty="0">
                <a:solidFill>
                  <a:srgbClr val="002060"/>
                </a:solidFill>
              </a:rPr>
              <a:t>Review high credit and current balance</a:t>
            </a:r>
          </a:p>
          <a:p>
            <a:pPr lvl="1">
              <a:lnSpc>
                <a:spcPct val="80000"/>
              </a:lnSpc>
            </a:pPr>
            <a:r>
              <a:rPr lang="en-US" sz="2400" dirty="0">
                <a:solidFill>
                  <a:srgbClr val="002060"/>
                </a:solidFill>
              </a:rPr>
              <a:t>Look at the remaining term</a:t>
            </a:r>
          </a:p>
          <a:p>
            <a:pPr lvl="1">
              <a:lnSpc>
                <a:spcPct val="80000"/>
              </a:lnSpc>
            </a:pPr>
            <a:r>
              <a:rPr lang="en-US" sz="2400" dirty="0">
                <a:solidFill>
                  <a:srgbClr val="002060"/>
                </a:solidFill>
              </a:rPr>
              <a:t>Ask member about current rates or calculate </a:t>
            </a:r>
          </a:p>
          <a:p>
            <a:pPr lvl="1">
              <a:lnSpc>
                <a:spcPct val="80000"/>
              </a:lnSpc>
            </a:pPr>
            <a:r>
              <a:rPr lang="en-US" sz="2400" dirty="0">
                <a:solidFill>
                  <a:srgbClr val="002060"/>
                </a:solidFill>
              </a:rPr>
              <a:t>Can you save the member money by refinancing?</a:t>
            </a:r>
          </a:p>
          <a:p>
            <a:pPr>
              <a:buFont typeface="Wingdings" panose="05000000000000000000" pitchFamily="2" charset="2"/>
              <a:buChar char="q"/>
            </a:pPr>
            <a:endParaRPr lang="en-US" sz="2700" dirty="0"/>
          </a:p>
        </p:txBody>
      </p:sp>
    </p:spTree>
    <p:extLst>
      <p:ext uri="{BB962C8B-B14F-4D97-AF65-F5344CB8AC3E}">
        <p14:creationId xmlns="" xmlns:p14="http://schemas.microsoft.com/office/powerpoint/2010/main" val="2321393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nvPr>
        </p:nvGraphicFramePr>
        <p:xfrm>
          <a:off x="0" y="228600"/>
          <a:ext cx="6629063" cy="6172200"/>
        </p:xfrm>
        <a:graphic>
          <a:graphicData uri="http://schemas.openxmlformats.org/presentationml/2006/ole">
            <p:oleObj spid="_x0000_s101392" name="Worksheet" r:id="rId4" imgW="9391616" imgH="8743927" progId="Excel.Sheet.8">
              <p:embed/>
            </p:oleObj>
          </a:graphicData>
        </a:graphic>
      </p:graphicFrame>
      <p:sp>
        <p:nvSpPr>
          <p:cNvPr id="5" name="Rectangle 4"/>
          <p:cNvSpPr/>
          <p:nvPr/>
        </p:nvSpPr>
        <p:spPr>
          <a:xfrm>
            <a:off x="4724400" y="0"/>
            <a:ext cx="4419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i="1" dirty="0" smtClean="0">
              <a:solidFill>
                <a:srgbClr val="002060"/>
              </a:solidFill>
            </a:endParaRPr>
          </a:p>
          <a:p>
            <a:endParaRPr lang="en-US" sz="900" b="1" i="1" dirty="0" smtClean="0">
              <a:solidFill>
                <a:srgbClr val="002060"/>
              </a:solidFill>
            </a:endParaRPr>
          </a:p>
          <a:p>
            <a:endParaRPr lang="en-US" sz="900" b="1" dirty="0" smtClean="0">
              <a:solidFill>
                <a:srgbClr val="002060"/>
              </a:solidFill>
            </a:endParaRPr>
          </a:p>
          <a:p>
            <a:endParaRPr lang="en-US" sz="2000" b="1" dirty="0" smtClean="0">
              <a:solidFill>
                <a:srgbClr val="002060"/>
              </a:solidFill>
            </a:endParaRPr>
          </a:p>
          <a:p>
            <a:r>
              <a:rPr lang="en-US" sz="2000" b="1" dirty="0" smtClean="0">
                <a:solidFill>
                  <a:srgbClr val="002060"/>
                </a:solidFill>
              </a:rPr>
              <a:t>Use credit report or ask member to obtain:</a:t>
            </a:r>
          </a:p>
          <a:p>
            <a:r>
              <a:rPr lang="en-US" sz="2000" b="1" dirty="0" smtClean="0">
                <a:solidFill>
                  <a:srgbClr val="002060"/>
                </a:solidFill>
              </a:rPr>
              <a:t>Original balance: 	$18,644</a:t>
            </a:r>
          </a:p>
          <a:p>
            <a:r>
              <a:rPr lang="en-US" sz="2000" b="1" dirty="0" smtClean="0">
                <a:solidFill>
                  <a:srgbClr val="002060"/>
                </a:solidFill>
              </a:rPr>
              <a:t>Original term:  		66 months</a:t>
            </a:r>
          </a:p>
          <a:p>
            <a:r>
              <a:rPr lang="en-US" sz="2000" b="1" dirty="0" smtClean="0">
                <a:solidFill>
                  <a:srgbClr val="002060"/>
                </a:solidFill>
              </a:rPr>
              <a:t>Payment:  		$338</a:t>
            </a:r>
          </a:p>
          <a:p>
            <a:endParaRPr lang="en-US" sz="2000" b="1" dirty="0" smtClean="0">
              <a:solidFill>
                <a:srgbClr val="002060"/>
              </a:solidFill>
            </a:endParaRPr>
          </a:p>
          <a:p>
            <a:endParaRPr lang="en-US" sz="2000" b="1" dirty="0" smtClean="0">
              <a:solidFill>
                <a:srgbClr val="002060"/>
              </a:solidFill>
            </a:endParaRPr>
          </a:p>
          <a:p>
            <a:r>
              <a:rPr lang="en-US" sz="2000" b="1" dirty="0" smtClean="0">
                <a:solidFill>
                  <a:srgbClr val="002060"/>
                </a:solidFill>
              </a:rPr>
              <a:t>Current balance</a:t>
            </a:r>
            <a:r>
              <a:rPr lang="en-US" sz="2000" dirty="0" smtClean="0">
                <a:solidFill>
                  <a:srgbClr val="002060"/>
                </a:solidFill>
              </a:rPr>
              <a:t>:  </a:t>
            </a:r>
            <a:r>
              <a:rPr lang="en-US" sz="2000" b="1" dirty="0" smtClean="0">
                <a:solidFill>
                  <a:srgbClr val="002060"/>
                </a:solidFill>
              </a:rPr>
              <a:t>	$14,241</a:t>
            </a:r>
          </a:p>
          <a:p>
            <a:r>
              <a:rPr lang="en-US" sz="2000" b="1" dirty="0" smtClean="0">
                <a:solidFill>
                  <a:srgbClr val="002060"/>
                </a:solidFill>
              </a:rPr>
              <a:t>Remaining term: calculate based on months left from original term</a:t>
            </a:r>
          </a:p>
          <a:p>
            <a:r>
              <a:rPr lang="en-US" sz="2000" b="1" dirty="0" smtClean="0">
                <a:solidFill>
                  <a:srgbClr val="002060"/>
                </a:solidFill>
              </a:rPr>
              <a:t>Current Rate: use rate information from previous </a:t>
            </a:r>
          </a:p>
          <a:p>
            <a:endParaRPr lang="en-US" sz="2000" b="1" dirty="0" smtClean="0">
              <a:solidFill>
                <a:srgbClr val="002060"/>
              </a:solidFill>
            </a:endParaRPr>
          </a:p>
          <a:p>
            <a:r>
              <a:rPr lang="en-US" sz="2000" b="1" dirty="0" smtClean="0">
                <a:solidFill>
                  <a:srgbClr val="002060"/>
                </a:solidFill>
              </a:rPr>
              <a:t>New loan: 	$14,241</a:t>
            </a:r>
          </a:p>
          <a:p>
            <a:r>
              <a:rPr lang="en-US" sz="2000" b="1" dirty="0" smtClean="0">
                <a:solidFill>
                  <a:srgbClr val="002060"/>
                </a:solidFill>
              </a:rPr>
              <a:t>New term:  	48 months</a:t>
            </a:r>
          </a:p>
          <a:p>
            <a:r>
              <a:rPr lang="en-US" sz="2000" b="1" dirty="0" smtClean="0">
                <a:solidFill>
                  <a:srgbClr val="002060"/>
                </a:solidFill>
              </a:rPr>
              <a:t>New rate:  	Use our CU rates</a:t>
            </a:r>
          </a:p>
          <a:p>
            <a:endParaRPr lang="en-US" sz="900" b="1" dirty="0" smtClean="0">
              <a:solidFill>
                <a:srgbClr val="002060"/>
              </a:solidFill>
            </a:endParaRPr>
          </a:p>
          <a:p>
            <a:endParaRPr lang="en-US" sz="2000" b="1" dirty="0" smtClean="0">
              <a:solidFill>
                <a:srgbClr val="002060"/>
              </a:solidFill>
            </a:endParaRPr>
          </a:p>
          <a:p>
            <a:r>
              <a:rPr lang="en-US" sz="2000" b="1" dirty="0" smtClean="0">
                <a:solidFill>
                  <a:srgbClr val="002060"/>
                </a:solidFill>
              </a:rPr>
              <a:t>Results shown in green </a:t>
            </a:r>
          </a:p>
          <a:p>
            <a:endParaRPr lang="en-US" sz="800" b="1" i="1" dirty="0" smtClean="0">
              <a:solidFill>
                <a:srgbClr val="002060"/>
              </a:solidFill>
            </a:endParaRPr>
          </a:p>
          <a:p>
            <a:r>
              <a:rPr lang="en-US" b="1" i="1" dirty="0" smtClean="0">
                <a:solidFill>
                  <a:srgbClr val="FF0000"/>
                </a:solidFill>
              </a:rPr>
              <a:t>Estimate only!  </a:t>
            </a:r>
            <a:r>
              <a:rPr lang="en-US" b="1" i="1" dirty="0" smtClean="0">
                <a:solidFill>
                  <a:srgbClr val="002060"/>
                </a:solidFill>
              </a:rPr>
              <a:t>This is a guideline and should only be used to begin a dialogue with your member on saving money.  </a:t>
            </a:r>
          </a:p>
          <a:p>
            <a:endParaRPr lang="en-US" sz="2000" b="1" i="1" dirty="0" smtClean="0">
              <a:solidFill>
                <a:srgbClr val="002060"/>
              </a:solidFill>
            </a:endParaRPr>
          </a:p>
          <a:p>
            <a:endParaRPr lang="en-US" sz="2000" b="1" i="1" dirty="0" smtClean="0">
              <a:solidFill>
                <a:srgbClr val="002060"/>
              </a:solidFill>
            </a:endParaRPr>
          </a:p>
          <a:p>
            <a:endParaRPr lang="en-US" sz="1600" b="1" dirty="0">
              <a:solidFill>
                <a:srgbClr val="002060"/>
              </a:solidFill>
            </a:endParaRPr>
          </a:p>
        </p:txBody>
      </p:sp>
    </p:spTree>
    <p:extLst>
      <p:ext uri="{BB962C8B-B14F-4D97-AF65-F5344CB8AC3E}">
        <p14:creationId xmlns="" xmlns:p14="http://schemas.microsoft.com/office/powerpoint/2010/main" val="4047120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Report Reviews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Scan the member’s credit report for:</a:t>
            </a:r>
          </a:p>
          <a:p>
            <a:pPr>
              <a:buFont typeface="Wingdings" panose="05000000000000000000" pitchFamily="2" charset="2"/>
              <a:buChar char="q"/>
            </a:pPr>
            <a:r>
              <a:rPr lang="en-US" sz="2700" dirty="0" smtClean="0"/>
              <a:t>How much do they owe in total revolving debt? </a:t>
            </a:r>
          </a:p>
          <a:p>
            <a:pPr lvl="1"/>
            <a:r>
              <a:rPr lang="en-US" sz="2400" dirty="0" smtClean="0">
                <a:solidFill>
                  <a:srgbClr val="002060"/>
                </a:solidFill>
              </a:rPr>
              <a:t>Will they benefit with a debt consolidation, a credit card balance transfer, or  a combination of both?</a:t>
            </a:r>
          </a:p>
          <a:p>
            <a:pPr lvl="1">
              <a:lnSpc>
                <a:spcPct val="80000"/>
              </a:lnSpc>
            </a:pPr>
            <a:r>
              <a:rPr lang="en-US" sz="2400" dirty="0" smtClean="0">
                <a:solidFill>
                  <a:srgbClr val="002060"/>
                </a:solidFill>
              </a:rPr>
              <a:t>Ask the member about their monthly cash flow?  Do they have a budget?</a:t>
            </a:r>
          </a:p>
          <a:p>
            <a:pPr lvl="1">
              <a:lnSpc>
                <a:spcPct val="80000"/>
              </a:lnSpc>
            </a:pPr>
            <a:endParaRPr lang="en-US" sz="2400" dirty="0">
              <a:solidFill>
                <a:srgbClr val="002060"/>
              </a:solidFill>
            </a:endParaRPr>
          </a:p>
          <a:p>
            <a:pPr>
              <a:lnSpc>
                <a:spcPct val="80000"/>
              </a:lnSpc>
              <a:buFont typeface="Wingdings" pitchFamily="2" charset="2"/>
              <a:buChar char="q"/>
            </a:pPr>
            <a:r>
              <a:rPr lang="en-US" sz="2800" dirty="0"/>
              <a:t>Other</a:t>
            </a:r>
          </a:p>
          <a:p>
            <a:pPr lvl="1"/>
            <a:r>
              <a:rPr lang="en-US" sz="2400" dirty="0">
                <a:solidFill>
                  <a:srgbClr val="002060"/>
                </a:solidFill>
              </a:rPr>
              <a:t>No auto loan/Date car loan was paid off = new car?</a:t>
            </a:r>
          </a:p>
          <a:p>
            <a:pPr lvl="1"/>
            <a:r>
              <a:rPr lang="en-US" sz="2400" dirty="0" smtClean="0">
                <a:solidFill>
                  <a:srgbClr val="002060"/>
                </a:solidFill>
              </a:rPr>
              <a:t>Lack </a:t>
            </a:r>
            <a:r>
              <a:rPr lang="en-US" sz="2400" dirty="0">
                <a:solidFill>
                  <a:srgbClr val="002060"/>
                </a:solidFill>
              </a:rPr>
              <a:t>of credit lines = secured card</a:t>
            </a:r>
          </a:p>
          <a:p>
            <a:pPr lvl="1"/>
            <a:r>
              <a:rPr lang="en-US" sz="2400" dirty="0">
                <a:solidFill>
                  <a:srgbClr val="002060"/>
                </a:solidFill>
              </a:rPr>
              <a:t>Recent credit inquiries = what are they shopping for?</a:t>
            </a:r>
          </a:p>
          <a:p>
            <a:pPr lvl="1"/>
            <a:r>
              <a:rPr lang="en-US" sz="2400" dirty="0" smtClean="0">
                <a:solidFill>
                  <a:srgbClr val="002060"/>
                </a:solidFill>
              </a:rPr>
              <a:t>Credit </a:t>
            </a:r>
            <a:r>
              <a:rPr lang="en-US" sz="2400" dirty="0">
                <a:solidFill>
                  <a:srgbClr val="002060"/>
                </a:solidFill>
              </a:rPr>
              <a:t>lines with little or no balance = investment x-sell?</a:t>
            </a:r>
          </a:p>
          <a:p>
            <a:pPr lvl="1"/>
            <a:r>
              <a:rPr lang="en-US" sz="2400" dirty="0">
                <a:solidFill>
                  <a:srgbClr val="002060"/>
                </a:solidFill>
              </a:rPr>
              <a:t>Sporadic late payments = online bill pay </a:t>
            </a:r>
          </a:p>
          <a:p>
            <a:pPr lvl="1"/>
            <a:endParaRPr lang="en-US" sz="2400" dirty="0">
              <a:solidFill>
                <a:srgbClr val="002060"/>
              </a:solidFill>
            </a:endParaRPr>
          </a:p>
          <a:p>
            <a:pPr>
              <a:lnSpc>
                <a:spcPct val="80000"/>
              </a:lnSpc>
            </a:pPr>
            <a:endParaRPr lang="en-US" dirty="0" smtClean="0">
              <a:solidFill>
                <a:srgbClr val="002060"/>
              </a:solidFill>
            </a:endParaRPr>
          </a:p>
          <a:p>
            <a:pPr lvl="1"/>
            <a:endParaRPr lang="en-US" sz="2400" dirty="0" smtClean="0">
              <a:solidFill>
                <a:srgbClr val="002060"/>
              </a:solidFill>
            </a:endParaRPr>
          </a:p>
          <a:p>
            <a:endParaRPr lang="en-US" dirty="0"/>
          </a:p>
        </p:txBody>
      </p:sp>
    </p:spTree>
    <p:extLst>
      <p:ext uri="{BB962C8B-B14F-4D97-AF65-F5344CB8AC3E}">
        <p14:creationId xmlns="" xmlns:p14="http://schemas.microsoft.com/office/powerpoint/2010/main" val="847853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152401"/>
            <a:ext cx="8839200" cy="1371600"/>
          </a:xfrm>
        </p:spPr>
        <p:txBody>
          <a:bodyPr>
            <a:noAutofit/>
          </a:bodyPr>
          <a:lstStyle/>
          <a:p>
            <a:pPr algn="l" eaLnBrk="1" hangingPunct="1"/>
            <a:r>
              <a:rPr lang="en-US" sz="3600" dirty="0" smtClean="0">
                <a:solidFill>
                  <a:srgbClr val="78B931"/>
                </a:solidFill>
              </a:rPr>
              <a:t>Help Members Improve</a:t>
            </a:r>
            <a:br>
              <a:rPr lang="en-US" sz="3600" dirty="0" smtClean="0">
                <a:solidFill>
                  <a:srgbClr val="78B931"/>
                </a:solidFill>
              </a:rPr>
            </a:br>
            <a:r>
              <a:rPr lang="en-US" sz="3600" dirty="0" smtClean="0">
                <a:solidFill>
                  <a:srgbClr val="78B931"/>
                </a:solidFill>
              </a:rPr>
              <a:t>Their Credit Scores</a:t>
            </a:r>
          </a:p>
        </p:txBody>
      </p:sp>
      <p:sp>
        <p:nvSpPr>
          <p:cNvPr id="23555" name="Rectangle 3"/>
          <p:cNvSpPr>
            <a:spLocks noGrp="1" noChangeArrowheads="1"/>
          </p:cNvSpPr>
          <p:nvPr>
            <p:ph idx="1"/>
          </p:nvPr>
        </p:nvSpPr>
        <p:spPr>
          <a:xfrm>
            <a:off x="152400" y="1524000"/>
            <a:ext cx="8839200" cy="5105400"/>
          </a:xfrm>
        </p:spPr>
        <p:txBody>
          <a:bodyPr>
            <a:normAutofit fontScale="92500" lnSpcReduction="10000"/>
          </a:bodyPr>
          <a:lstStyle/>
          <a:p>
            <a:pPr eaLnBrk="1" hangingPunct="1">
              <a:buNone/>
            </a:pPr>
            <a:r>
              <a:rPr lang="en-US" sz="3500" b="1" i="1" dirty="0" smtClean="0"/>
              <a:t>Urge them to:</a:t>
            </a:r>
          </a:p>
          <a:p>
            <a:r>
              <a:rPr lang="en-US" dirty="0" smtClean="0"/>
              <a:t>Pay all bills on time </a:t>
            </a:r>
          </a:p>
          <a:p>
            <a:pPr lvl="1"/>
            <a:r>
              <a:rPr lang="en-US" dirty="0" smtClean="0">
                <a:solidFill>
                  <a:srgbClr val="002060"/>
                </a:solidFill>
              </a:rPr>
              <a:t>Sign up for online bill pay and account alerts</a:t>
            </a:r>
          </a:p>
          <a:p>
            <a:pPr lvl="1"/>
            <a:r>
              <a:rPr lang="en-US" dirty="0" smtClean="0">
                <a:solidFill>
                  <a:srgbClr val="002060"/>
                </a:solidFill>
              </a:rPr>
              <a:t>Develop a budget </a:t>
            </a:r>
          </a:p>
          <a:p>
            <a:r>
              <a:rPr lang="en-US" dirty="0" smtClean="0">
                <a:solidFill>
                  <a:srgbClr val="002060"/>
                </a:solidFill>
              </a:rPr>
              <a:t>Watch the utilization ratio</a:t>
            </a:r>
          </a:p>
          <a:p>
            <a:r>
              <a:rPr lang="en-US" dirty="0" smtClean="0">
                <a:solidFill>
                  <a:srgbClr val="002060"/>
                </a:solidFill>
              </a:rPr>
              <a:t>Avoid closing all old accounts </a:t>
            </a:r>
          </a:p>
          <a:p>
            <a:r>
              <a:rPr lang="en-US" dirty="0" smtClean="0">
                <a:solidFill>
                  <a:srgbClr val="002060"/>
                </a:solidFill>
              </a:rPr>
              <a:t>Avoid a flurry of new accounts</a:t>
            </a:r>
          </a:p>
          <a:p>
            <a:r>
              <a:rPr lang="en-US" dirty="0" smtClean="0">
                <a:solidFill>
                  <a:srgbClr val="002060"/>
                </a:solidFill>
              </a:rPr>
              <a:t>Be a cautious co-signor</a:t>
            </a:r>
          </a:p>
          <a:p>
            <a:r>
              <a:rPr lang="en-US" dirty="0" smtClean="0">
                <a:solidFill>
                  <a:srgbClr val="002060"/>
                </a:solidFill>
              </a:rPr>
              <a:t>Read new banking/credit card disclosures</a:t>
            </a:r>
          </a:p>
          <a:p>
            <a:r>
              <a:rPr lang="en-US" dirty="0" smtClean="0">
                <a:solidFill>
                  <a:srgbClr val="002060"/>
                </a:solidFill>
              </a:rPr>
              <a:t>Pay all bills regardless to whom &amp; even if small!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447800"/>
          </a:xfrm>
        </p:spPr>
        <p:txBody>
          <a:bodyPr>
            <a:normAutofit/>
          </a:bodyPr>
          <a:lstStyle/>
          <a:p>
            <a:r>
              <a:rPr lang="en-US" sz="3600" dirty="0" smtClean="0">
                <a:solidFill>
                  <a:srgbClr val="78B931"/>
                </a:solidFill>
              </a:rPr>
              <a:t>Help Members Improve</a:t>
            </a:r>
            <a:br>
              <a:rPr lang="en-US" sz="3600" dirty="0" smtClean="0">
                <a:solidFill>
                  <a:srgbClr val="78B931"/>
                </a:solidFill>
              </a:rPr>
            </a:br>
            <a:r>
              <a:rPr lang="en-US" sz="3600" dirty="0" smtClean="0">
                <a:solidFill>
                  <a:srgbClr val="78B931"/>
                </a:solidFill>
              </a:rPr>
              <a:t>Their Credit Scores </a:t>
            </a:r>
            <a:endParaRPr lang="en-US" sz="3600" dirty="0">
              <a:solidFill>
                <a:srgbClr val="78B931"/>
              </a:solidFill>
            </a:endParaRPr>
          </a:p>
        </p:txBody>
      </p:sp>
      <p:sp>
        <p:nvSpPr>
          <p:cNvPr id="3" name="Content Placeholder 2"/>
          <p:cNvSpPr>
            <a:spLocks noGrp="1"/>
          </p:cNvSpPr>
          <p:nvPr>
            <p:ph idx="1"/>
          </p:nvPr>
        </p:nvSpPr>
        <p:spPr>
          <a:xfrm>
            <a:off x="152400" y="1676400"/>
            <a:ext cx="8839200" cy="4953000"/>
          </a:xfrm>
        </p:spPr>
        <p:txBody>
          <a:bodyPr>
            <a:normAutofit/>
          </a:bodyPr>
          <a:lstStyle/>
          <a:p>
            <a:pPr>
              <a:buNone/>
            </a:pPr>
            <a:r>
              <a:rPr lang="en-US" sz="3600" b="1" i="1" dirty="0" smtClean="0"/>
              <a:t>Urge them to:</a:t>
            </a:r>
          </a:p>
          <a:p>
            <a:r>
              <a:rPr lang="en-US" dirty="0" smtClean="0">
                <a:solidFill>
                  <a:srgbClr val="002060"/>
                </a:solidFill>
              </a:rPr>
              <a:t>Contact creditors directly</a:t>
            </a:r>
          </a:p>
          <a:p>
            <a:pPr lvl="1"/>
            <a:r>
              <a:rPr lang="en-US" dirty="0" smtClean="0">
                <a:solidFill>
                  <a:srgbClr val="002060"/>
                </a:solidFill>
              </a:rPr>
              <a:t>Negotiate a payment plan</a:t>
            </a:r>
          </a:p>
          <a:p>
            <a:pPr lvl="1"/>
            <a:r>
              <a:rPr lang="en-US" dirty="0" smtClean="0">
                <a:solidFill>
                  <a:srgbClr val="002060"/>
                </a:solidFill>
              </a:rPr>
              <a:t>Request a more favorable reporting status</a:t>
            </a:r>
          </a:p>
          <a:p>
            <a:r>
              <a:rPr lang="en-US" dirty="0" smtClean="0">
                <a:solidFill>
                  <a:srgbClr val="002060"/>
                </a:solidFill>
              </a:rPr>
              <a:t>Pay down debt (especially credit card debt)</a:t>
            </a:r>
          </a:p>
          <a:p>
            <a:pPr lvl="1"/>
            <a:r>
              <a:rPr lang="en-US" dirty="0" smtClean="0">
                <a:solidFill>
                  <a:srgbClr val="002060"/>
                </a:solidFill>
              </a:rPr>
              <a:t>Consolidation loan</a:t>
            </a:r>
          </a:p>
          <a:p>
            <a:r>
              <a:rPr lang="en-US" dirty="0" smtClean="0">
                <a:solidFill>
                  <a:srgbClr val="002060"/>
                </a:solidFill>
              </a:rPr>
              <a:t>Obtain a secured credit card; pay on time</a:t>
            </a:r>
          </a:p>
          <a:p>
            <a:r>
              <a:rPr lang="en-US" sz="3600" b="1" dirty="0" smtClean="0"/>
              <a:t>Look for/fix errors on credit report</a:t>
            </a:r>
          </a:p>
          <a:p>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Today’s Agenda</a:t>
            </a:r>
            <a:endParaRPr lang="en-US" sz="3600" dirty="0"/>
          </a:p>
        </p:txBody>
      </p:sp>
      <p:sp>
        <p:nvSpPr>
          <p:cNvPr id="3" name="Content Placeholder 2"/>
          <p:cNvSpPr>
            <a:spLocks noGrp="1"/>
          </p:cNvSpPr>
          <p:nvPr>
            <p:ph idx="1"/>
          </p:nvPr>
        </p:nvSpPr>
        <p:spPr/>
        <p:txBody>
          <a:bodyPr>
            <a:noAutofit/>
          </a:bodyPr>
          <a:lstStyle/>
          <a:p>
            <a:r>
              <a:rPr lang="en-US" sz="2600" dirty="0" smtClean="0">
                <a:solidFill>
                  <a:srgbClr val="002060"/>
                </a:solidFill>
              </a:rPr>
              <a:t>How a member can order their free credit report</a:t>
            </a:r>
          </a:p>
          <a:p>
            <a:endParaRPr lang="en-US" sz="2000" dirty="0" smtClean="0">
              <a:solidFill>
                <a:srgbClr val="002060"/>
              </a:solidFill>
            </a:endParaRPr>
          </a:p>
          <a:p>
            <a:r>
              <a:rPr lang="en-US" sz="2600" dirty="0" smtClean="0">
                <a:solidFill>
                  <a:srgbClr val="002060"/>
                </a:solidFill>
              </a:rPr>
              <a:t>How to review a consumer credit report with a member to identify errors and identity theft </a:t>
            </a:r>
          </a:p>
          <a:p>
            <a:endParaRPr lang="en-US" sz="2000" dirty="0" smtClean="0"/>
          </a:p>
          <a:p>
            <a:r>
              <a:rPr lang="en-US" sz="2600" dirty="0" smtClean="0"/>
              <a:t>How to counsel a member to:</a:t>
            </a:r>
          </a:p>
          <a:p>
            <a:pPr lvl="1"/>
            <a:r>
              <a:rPr lang="en-US" sz="2200" dirty="0" smtClean="0">
                <a:solidFill>
                  <a:srgbClr val="002060"/>
                </a:solidFill>
              </a:rPr>
              <a:t>Correct errors on their credit report</a:t>
            </a:r>
          </a:p>
          <a:p>
            <a:pPr lvl="1"/>
            <a:r>
              <a:rPr lang="en-US" sz="2200" dirty="0" smtClean="0">
                <a:solidFill>
                  <a:srgbClr val="002060"/>
                </a:solidFill>
              </a:rPr>
              <a:t>Monitor for and combat identity theft</a:t>
            </a:r>
          </a:p>
          <a:p>
            <a:pPr lvl="1"/>
            <a:r>
              <a:rPr lang="en-US" sz="2200" dirty="0" smtClean="0">
                <a:solidFill>
                  <a:srgbClr val="002060"/>
                </a:solidFill>
              </a:rPr>
              <a:t>Improve/build their credit</a:t>
            </a:r>
          </a:p>
          <a:p>
            <a:endParaRPr lang="en-US" sz="2000" dirty="0" smtClean="0"/>
          </a:p>
          <a:p>
            <a:r>
              <a:rPr lang="en-US" sz="2600" dirty="0" smtClean="0"/>
              <a:t>How to i</a:t>
            </a:r>
            <a:r>
              <a:rPr lang="en-US" sz="2600" dirty="0" smtClean="0">
                <a:solidFill>
                  <a:srgbClr val="002060"/>
                </a:solidFill>
              </a:rPr>
              <a:t>dentify opportunities for the Credit Union that benefit the member</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152401"/>
            <a:ext cx="8839200" cy="1371600"/>
          </a:xfrm>
        </p:spPr>
        <p:txBody>
          <a:bodyPr>
            <a:normAutofit/>
          </a:bodyPr>
          <a:lstStyle/>
          <a:p>
            <a:pPr eaLnBrk="1" hangingPunct="1"/>
            <a:r>
              <a:rPr lang="en-US" sz="3800" dirty="0" smtClean="0">
                <a:solidFill>
                  <a:srgbClr val="78B931"/>
                </a:solidFill>
              </a:rPr>
              <a:t>How to Correct Errors</a:t>
            </a:r>
          </a:p>
        </p:txBody>
      </p:sp>
      <p:sp>
        <p:nvSpPr>
          <p:cNvPr id="18435" name="Rectangle 3"/>
          <p:cNvSpPr>
            <a:spLocks noGrp="1" noChangeArrowheads="1"/>
          </p:cNvSpPr>
          <p:nvPr>
            <p:ph idx="1"/>
          </p:nvPr>
        </p:nvSpPr>
        <p:spPr>
          <a:xfrm>
            <a:off x="152400" y="1524000"/>
            <a:ext cx="8839200" cy="4953000"/>
          </a:xfrm>
        </p:spPr>
        <p:txBody>
          <a:bodyPr/>
          <a:lstStyle/>
          <a:p>
            <a:pPr eaLnBrk="1" hangingPunct="1">
              <a:buFontTx/>
              <a:buNone/>
            </a:pPr>
            <a:endParaRPr lang="en-US" sz="1600" dirty="0" smtClean="0"/>
          </a:p>
          <a:p>
            <a:pPr eaLnBrk="1" hangingPunct="1"/>
            <a:r>
              <a:rPr lang="en-US" dirty="0" smtClean="0"/>
              <a:t>File a dispute with the credit bureau</a:t>
            </a:r>
          </a:p>
          <a:p>
            <a:pPr lvl="1"/>
            <a:r>
              <a:rPr lang="en-US" dirty="0" smtClean="0">
                <a:solidFill>
                  <a:srgbClr val="002060"/>
                </a:solidFill>
              </a:rPr>
              <a:t>Each bureau has their own online dispute form</a:t>
            </a:r>
          </a:p>
          <a:p>
            <a:pPr eaLnBrk="1" hangingPunct="1"/>
            <a:r>
              <a:rPr lang="en-US" dirty="0" smtClean="0"/>
              <a:t>Bureau has 30 days to investigate, notify you of results, and delete inaccurate information</a:t>
            </a:r>
          </a:p>
          <a:p>
            <a:pPr eaLnBrk="1" hangingPunct="1"/>
            <a:r>
              <a:rPr lang="en-US" dirty="0" smtClean="0"/>
              <a:t>Keep all records and notes</a:t>
            </a:r>
          </a:p>
          <a:p>
            <a:pPr eaLnBrk="1" hangingPunct="1"/>
            <a:r>
              <a:rPr lang="en-US" dirty="0" smtClean="0"/>
              <a:t>If you mail documents use registered mail</a:t>
            </a:r>
          </a:p>
          <a:p>
            <a:pPr eaLnBrk="1" hangingPunct="1"/>
            <a:r>
              <a:rPr lang="en-US" dirty="0" smtClean="0"/>
              <a:t>Disagree? Write a statement for your file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152401"/>
            <a:ext cx="8839200" cy="1219200"/>
          </a:xfrm>
        </p:spPr>
        <p:txBody>
          <a:bodyPr>
            <a:normAutofit fontScale="90000"/>
          </a:bodyPr>
          <a:lstStyle/>
          <a:p>
            <a:pPr eaLnBrk="1" hangingPunct="1"/>
            <a:r>
              <a:rPr lang="en-US" sz="4000" dirty="0" smtClean="0">
                <a:solidFill>
                  <a:srgbClr val="78B931"/>
                </a:solidFill>
              </a:rPr>
              <a:t>If Member is an</a:t>
            </a:r>
            <a:br>
              <a:rPr lang="en-US" sz="4000" dirty="0" smtClean="0">
                <a:solidFill>
                  <a:srgbClr val="78B931"/>
                </a:solidFill>
              </a:rPr>
            </a:br>
            <a:r>
              <a:rPr lang="en-US" sz="4000" dirty="0" smtClean="0">
                <a:solidFill>
                  <a:srgbClr val="78B931"/>
                </a:solidFill>
              </a:rPr>
              <a:t>ID Theft Victim</a:t>
            </a:r>
            <a:endParaRPr lang="en-US" sz="4000" dirty="0" smtClean="0"/>
          </a:p>
        </p:txBody>
      </p:sp>
      <p:sp>
        <p:nvSpPr>
          <p:cNvPr id="33795" name="Rectangle 3"/>
          <p:cNvSpPr>
            <a:spLocks noGrp="1" noChangeArrowheads="1"/>
          </p:cNvSpPr>
          <p:nvPr>
            <p:ph idx="1"/>
          </p:nvPr>
        </p:nvSpPr>
        <p:spPr>
          <a:xfrm>
            <a:off x="152400" y="1371600"/>
            <a:ext cx="8839200" cy="5105400"/>
          </a:xfrm>
        </p:spPr>
        <p:txBody>
          <a:bodyPr>
            <a:normAutofit fontScale="92500" lnSpcReduction="20000"/>
          </a:bodyPr>
          <a:lstStyle/>
          <a:p>
            <a:endParaRPr lang="en-US" sz="900" dirty="0" smtClean="0"/>
          </a:p>
          <a:p>
            <a:r>
              <a:rPr lang="en-US" sz="3000" dirty="0" smtClean="0"/>
              <a:t>Follow our credit union’s operational procedures</a:t>
            </a:r>
          </a:p>
          <a:p>
            <a:r>
              <a:rPr lang="en-US" sz="3000" dirty="0" smtClean="0"/>
              <a:t>Direct Member to:</a:t>
            </a:r>
          </a:p>
          <a:p>
            <a:pPr lvl="1"/>
            <a:r>
              <a:rPr lang="en-US" dirty="0" smtClean="0">
                <a:solidFill>
                  <a:srgbClr val="002060"/>
                </a:solidFill>
              </a:rPr>
              <a:t>Close affected accounts</a:t>
            </a:r>
          </a:p>
          <a:p>
            <a:pPr lvl="1"/>
            <a:r>
              <a:rPr lang="en-US" dirty="0" smtClean="0">
                <a:solidFill>
                  <a:srgbClr val="002060"/>
                </a:solidFill>
              </a:rPr>
              <a:t>Place a fraud alert on credit reports</a:t>
            </a:r>
          </a:p>
          <a:p>
            <a:pPr lvl="1"/>
            <a:r>
              <a:rPr lang="en-US" dirty="0" smtClean="0">
                <a:solidFill>
                  <a:srgbClr val="002060"/>
                </a:solidFill>
              </a:rPr>
              <a:t>File a police report where ID theft took place</a:t>
            </a:r>
          </a:p>
          <a:p>
            <a:pPr lvl="1"/>
            <a:r>
              <a:rPr lang="en-US" dirty="0" smtClean="0">
                <a:solidFill>
                  <a:srgbClr val="002060"/>
                </a:solidFill>
              </a:rPr>
              <a:t>File an “ID theft affidavit” with the FTC</a:t>
            </a:r>
          </a:p>
          <a:p>
            <a:pPr lvl="2"/>
            <a:r>
              <a:rPr lang="en-US" sz="2600" dirty="0" smtClean="0">
                <a:solidFill>
                  <a:srgbClr val="002060"/>
                </a:solidFill>
              </a:rPr>
              <a:t>1-877-438-4338</a:t>
            </a:r>
          </a:p>
          <a:p>
            <a:pPr lvl="2"/>
            <a:r>
              <a:rPr lang="en-US" sz="2600" dirty="0" smtClean="0">
                <a:solidFill>
                  <a:srgbClr val="002060"/>
                </a:solidFill>
              </a:rPr>
              <a:t>www.ftc.gov/idtheft </a:t>
            </a:r>
          </a:p>
          <a:p>
            <a:pPr lvl="1"/>
            <a:r>
              <a:rPr lang="en-US" dirty="0" smtClean="0">
                <a:solidFill>
                  <a:srgbClr val="002060"/>
                </a:solidFill>
              </a:rPr>
              <a:t>Send copies to creditors registered mail and keep copies on file</a:t>
            </a:r>
          </a:p>
          <a:p>
            <a:pPr lvl="1"/>
            <a:r>
              <a:rPr lang="en-US" dirty="0" smtClean="0">
                <a:solidFill>
                  <a:srgbClr val="002060"/>
                </a:solidFill>
              </a:rPr>
              <a:t>Notify Social Security Administration and IRS</a:t>
            </a:r>
          </a:p>
          <a:p>
            <a:pPr lvl="1"/>
            <a:r>
              <a:rPr lang="en-US" dirty="0" smtClean="0">
                <a:solidFill>
                  <a:srgbClr val="002060"/>
                </a:solidFill>
              </a:rPr>
              <a:t>Reset passwords/PINs</a:t>
            </a:r>
          </a:p>
          <a:p>
            <a:pPr lvl="1"/>
            <a:endParaRPr lang="en-US" dirty="0" smtClean="0">
              <a:solidFill>
                <a:srgbClr val="002060"/>
              </a:solidFill>
            </a:endParaRPr>
          </a:p>
          <a:p>
            <a:pPr lvl="1">
              <a:lnSpc>
                <a:spcPct val="80000"/>
              </a:lnSpc>
              <a:buSzPct val="120000"/>
            </a:pPr>
            <a:endParaRPr lang="en-US" sz="2300" dirty="0" smtClean="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a:t>
            </a:r>
            <a:endParaRPr lang="en-US" sz="3600" dirty="0"/>
          </a:p>
        </p:txBody>
      </p:sp>
      <p:sp>
        <p:nvSpPr>
          <p:cNvPr id="3" name="Content Placeholder 2"/>
          <p:cNvSpPr>
            <a:spLocks noGrp="1"/>
          </p:cNvSpPr>
          <p:nvPr>
            <p:ph idx="1"/>
          </p:nvPr>
        </p:nvSpPr>
        <p:spPr/>
        <p:txBody>
          <a:bodyPr/>
          <a:lstStyle/>
          <a:p>
            <a:pPr algn="ctr">
              <a:buNone/>
            </a:pPr>
            <a:r>
              <a:rPr lang="en-US" dirty="0" smtClean="0"/>
              <a:t> </a:t>
            </a:r>
          </a:p>
          <a:p>
            <a:pPr algn="ctr">
              <a:buNone/>
            </a:pPr>
            <a:endParaRPr lang="en-US" sz="5400" b="1" dirty="0" smtClean="0"/>
          </a:p>
          <a:p>
            <a:pPr algn="ctr">
              <a:buNone/>
            </a:pPr>
            <a:r>
              <a:rPr lang="en-US" sz="5400" b="1" dirty="0" smtClean="0"/>
              <a:t>Questions?</a:t>
            </a:r>
            <a:endParaRPr lang="en-US" sz="5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8839200" cy="1219200"/>
          </a:xfrm>
        </p:spPr>
        <p:txBody>
          <a:bodyPr>
            <a:normAutofit fontScale="90000"/>
          </a:bodyPr>
          <a:lstStyle/>
          <a:p>
            <a:r>
              <a:rPr lang="en-US" sz="3600" dirty="0" smtClean="0">
                <a:solidFill>
                  <a:srgbClr val="78B931"/>
                </a:solidFill>
              </a:rPr>
              <a:t>About Credit Unions Care </a:t>
            </a:r>
            <a:br>
              <a:rPr lang="en-US" sz="3600" dirty="0" smtClean="0">
                <a:solidFill>
                  <a:srgbClr val="78B931"/>
                </a:solidFill>
              </a:rPr>
            </a:br>
            <a:r>
              <a:rPr lang="en-US" sz="3600" dirty="0" smtClean="0">
                <a:solidFill>
                  <a:srgbClr val="78B931"/>
                </a:solidFill>
              </a:rPr>
              <a:t>Foundation of Virginia</a:t>
            </a:r>
            <a:endParaRPr lang="en-US" sz="3600" dirty="0">
              <a:solidFill>
                <a:srgbClr val="78B931"/>
              </a:solidFill>
            </a:endParaRPr>
          </a:p>
        </p:txBody>
      </p:sp>
      <p:sp>
        <p:nvSpPr>
          <p:cNvPr id="3" name="Content Placeholder 2"/>
          <p:cNvSpPr>
            <a:spLocks noGrp="1"/>
          </p:cNvSpPr>
          <p:nvPr>
            <p:ph idx="1"/>
          </p:nvPr>
        </p:nvSpPr>
        <p:spPr>
          <a:xfrm>
            <a:off x="152400" y="1371600"/>
            <a:ext cx="8839200" cy="5105400"/>
          </a:xfrm>
        </p:spPr>
        <p:txBody>
          <a:bodyPr>
            <a:normAutofit/>
          </a:bodyPr>
          <a:lstStyle/>
          <a:p>
            <a:r>
              <a:rPr lang="en-US" dirty="0" smtClean="0">
                <a:solidFill>
                  <a:srgbClr val="002060"/>
                </a:solidFill>
              </a:rPr>
              <a:t>Contribute to help meet the social, moral and economic needs of Virginia communities</a:t>
            </a:r>
          </a:p>
          <a:p>
            <a:endParaRPr lang="en-US" dirty="0" smtClean="0">
              <a:solidFill>
                <a:srgbClr val="002060"/>
              </a:solidFill>
            </a:endParaRPr>
          </a:p>
          <a:p>
            <a:r>
              <a:rPr lang="en-US" dirty="0" smtClean="0">
                <a:solidFill>
                  <a:srgbClr val="002060"/>
                </a:solidFill>
              </a:rPr>
              <a:t>Cooperation among credit unions and local charities</a:t>
            </a:r>
          </a:p>
          <a:p>
            <a:endParaRPr lang="en-US" dirty="0" smtClean="0"/>
          </a:p>
          <a:p>
            <a:r>
              <a:rPr lang="en-US" dirty="0" smtClean="0"/>
              <a:t>For donation options, see: </a:t>
            </a:r>
            <a:r>
              <a:rPr lang="en-US" b="1" dirty="0" smtClean="0"/>
              <a:t>www.creditunionscarefoundation.org</a:t>
            </a:r>
          </a:p>
          <a:p>
            <a:endParaRPr lang="en-US" b="1" dirty="0" smtClean="0"/>
          </a:p>
          <a:p>
            <a:endParaRPr lang="en-US" sz="2600" dirty="0" smtClean="0"/>
          </a:p>
          <a:p>
            <a:pPr lvl="1"/>
            <a:endParaRPr lang="en-US" dirty="0" smtClean="0"/>
          </a:p>
          <a:p>
            <a:pPr>
              <a:buNone/>
            </a:pP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Our Credit Union’s Activities</a:t>
            </a:r>
            <a:endParaRPr lang="en-US" sz="3600" dirty="0"/>
          </a:p>
        </p:txBody>
      </p:sp>
      <p:sp>
        <p:nvSpPr>
          <p:cNvPr id="3" name="Content Placeholder 2"/>
          <p:cNvSpPr>
            <a:spLocks noGrp="1"/>
          </p:cNvSpPr>
          <p:nvPr>
            <p:ph idx="1"/>
          </p:nvPr>
        </p:nvSpPr>
        <p:spPr/>
        <p:txBody>
          <a:bodyPr/>
          <a:lstStyle/>
          <a:p>
            <a:r>
              <a:rPr lang="en-US" dirty="0" smtClean="0"/>
              <a:t>Campaign Dates: </a:t>
            </a:r>
            <a:r>
              <a:rPr lang="en-US" b="1" dirty="0" smtClean="0"/>
              <a:t>January 2015</a:t>
            </a:r>
          </a:p>
          <a:p>
            <a:r>
              <a:rPr lang="en-US" dirty="0" smtClean="0"/>
              <a:t>Member Events</a:t>
            </a:r>
          </a:p>
          <a:p>
            <a:pPr lvl="1"/>
            <a:r>
              <a:rPr lang="en-US" dirty="0" smtClean="0">
                <a:solidFill>
                  <a:srgbClr val="002060"/>
                </a:solidFill>
              </a:rPr>
              <a:t>Member Education Seminar(s) on XXXXX</a:t>
            </a:r>
          </a:p>
          <a:p>
            <a:pPr lvl="1"/>
            <a:r>
              <a:rPr lang="en-US" dirty="0" smtClean="0">
                <a:solidFill>
                  <a:srgbClr val="002060"/>
                </a:solidFill>
              </a:rPr>
              <a:t>One-on-One Credit Report Review appointments </a:t>
            </a:r>
          </a:p>
          <a:p>
            <a:r>
              <a:rPr lang="en-US" dirty="0" smtClean="0"/>
              <a:t>Marketing Components:</a:t>
            </a:r>
          </a:p>
          <a:p>
            <a:pPr lvl="1"/>
            <a:r>
              <a:rPr lang="en-US" dirty="0" smtClean="0">
                <a:solidFill>
                  <a:srgbClr val="002060"/>
                </a:solidFill>
              </a:rPr>
              <a:t>Press Release</a:t>
            </a:r>
          </a:p>
          <a:p>
            <a:pPr lvl="1"/>
            <a:r>
              <a:rPr lang="en-US" dirty="0" smtClean="0">
                <a:solidFill>
                  <a:srgbClr val="002060"/>
                </a:solidFill>
              </a:rPr>
              <a:t>Newsletter Article/Mass Email</a:t>
            </a:r>
          </a:p>
          <a:p>
            <a:pPr lvl="1"/>
            <a:r>
              <a:rPr lang="en-US" dirty="0" smtClean="0">
                <a:solidFill>
                  <a:srgbClr val="002060"/>
                </a:solidFill>
              </a:rPr>
              <a:t>Social Media</a:t>
            </a:r>
          </a:p>
          <a:p>
            <a:pPr lvl="1"/>
            <a:r>
              <a:rPr lang="en-US" dirty="0" smtClean="0">
                <a:solidFill>
                  <a:srgbClr val="002060"/>
                </a:solidFill>
              </a:rPr>
              <a:t>In-Branch Posters</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8839200" cy="1219200"/>
          </a:xfrm>
        </p:spPr>
        <p:txBody>
          <a:bodyPr>
            <a:normAutofit/>
          </a:bodyPr>
          <a:lstStyle/>
          <a:p>
            <a:r>
              <a:rPr lang="en-US" sz="3600" dirty="0" smtClean="0">
                <a:solidFill>
                  <a:srgbClr val="78B931"/>
                </a:solidFill>
              </a:rPr>
              <a:t>Credit Bureaus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Three Main Credit Bureaus (also know as credit reporting agencies)</a:t>
            </a:r>
          </a:p>
          <a:p>
            <a:pPr lvl="1"/>
            <a:r>
              <a:rPr lang="en-US" dirty="0" smtClean="0">
                <a:solidFill>
                  <a:srgbClr val="002060"/>
                </a:solidFill>
              </a:rPr>
              <a:t>TransUnion</a:t>
            </a:r>
          </a:p>
          <a:p>
            <a:pPr lvl="1"/>
            <a:r>
              <a:rPr lang="en-US" dirty="0" smtClean="0">
                <a:solidFill>
                  <a:srgbClr val="002060"/>
                </a:solidFill>
              </a:rPr>
              <a:t>Equifax</a:t>
            </a:r>
          </a:p>
          <a:p>
            <a:pPr lvl="1"/>
            <a:r>
              <a:rPr lang="en-US" dirty="0" smtClean="0">
                <a:solidFill>
                  <a:srgbClr val="002060"/>
                </a:solidFill>
              </a:rPr>
              <a:t>Experian</a:t>
            </a:r>
          </a:p>
          <a:p>
            <a:endParaRPr lang="en-US" sz="3300" dirty="0" smtClean="0"/>
          </a:p>
          <a:p>
            <a:r>
              <a:rPr lang="en-US" sz="3300" dirty="0" smtClean="0"/>
              <a:t>Credit reports from each bureau have different formats but contain similar information</a:t>
            </a:r>
          </a:p>
          <a:p>
            <a:endParaRPr lang="en-US" sz="3300" dirty="0" smtClean="0"/>
          </a:p>
          <a:p>
            <a:r>
              <a:rPr lang="en-US" sz="3300" dirty="0" smtClean="0"/>
              <a:t>Not all creditors report to all bureaus resulting in possible variations in credit reports and credit scores</a:t>
            </a:r>
          </a:p>
          <a:p>
            <a:pPr>
              <a:buNone/>
            </a:pPr>
            <a:endParaRPr lang="en-US" sz="2800" dirty="0" smtClean="0"/>
          </a:p>
          <a:p>
            <a:pPr>
              <a:buNone/>
            </a:pPr>
            <a:endParaRPr lang="en-US" sz="33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Differences in a Credit Report</a:t>
            </a:r>
            <a:endParaRPr lang="en-US" sz="3600" dirty="0"/>
          </a:p>
        </p:txBody>
      </p:sp>
      <p:sp>
        <p:nvSpPr>
          <p:cNvPr id="3" name="Content Placeholder 2"/>
          <p:cNvSpPr>
            <a:spLocks noGrp="1"/>
          </p:cNvSpPr>
          <p:nvPr>
            <p:ph idx="1"/>
          </p:nvPr>
        </p:nvSpPr>
        <p:spPr/>
        <p:txBody>
          <a:bodyPr>
            <a:normAutofit/>
          </a:bodyPr>
          <a:lstStyle/>
          <a:p>
            <a:pPr>
              <a:buNone/>
            </a:pPr>
            <a:r>
              <a:rPr lang="en-US" b="1" dirty="0" smtClean="0"/>
              <a:t>Types of Request</a:t>
            </a:r>
          </a:p>
          <a:p>
            <a:r>
              <a:rPr lang="en-US" dirty="0" smtClean="0"/>
              <a:t>Consumer pulled credit report</a:t>
            </a:r>
          </a:p>
          <a:p>
            <a:r>
              <a:rPr lang="en-US" dirty="0" smtClean="0"/>
              <a:t>Financial institution pulled credit report</a:t>
            </a:r>
          </a:p>
          <a:p>
            <a:pPr>
              <a:buNone/>
            </a:pPr>
            <a:endParaRPr lang="en-US" dirty="0" smtClean="0"/>
          </a:p>
          <a:p>
            <a:pPr>
              <a:buNone/>
            </a:pPr>
            <a:r>
              <a:rPr lang="en-US" b="1" dirty="0" smtClean="0"/>
              <a:t>Bureau “Hit”</a:t>
            </a:r>
          </a:p>
          <a:p>
            <a:r>
              <a:rPr lang="en-US" dirty="0" smtClean="0"/>
              <a:t>Hard Pulls (applications of credit)</a:t>
            </a:r>
          </a:p>
          <a:p>
            <a:r>
              <a:rPr lang="en-US" dirty="0" smtClean="0"/>
              <a:t>Soft Pulls (consumer or employer pulls, pre-approval inquiries)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152400"/>
            <a:ext cx="8839200" cy="1066800"/>
          </a:xfrm>
        </p:spPr>
        <p:txBody>
          <a:bodyPr>
            <a:noAutofit/>
          </a:bodyPr>
          <a:lstStyle/>
          <a:p>
            <a:pPr eaLnBrk="1" hangingPunct="1"/>
            <a:r>
              <a:rPr lang="en-US" sz="3600" dirty="0" smtClean="0">
                <a:solidFill>
                  <a:srgbClr val="78B931"/>
                </a:solidFill>
              </a:rPr>
              <a:t>How Members Can Order </a:t>
            </a:r>
            <a:br>
              <a:rPr lang="en-US" sz="3600" dirty="0" smtClean="0">
                <a:solidFill>
                  <a:srgbClr val="78B931"/>
                </a:solidFill>
              </a:rPr>
            </a:br>
            <a:r>
              <a:rPr lang="en-US" sz="3600" dirty="0" smtClean="0">
                <a:solidFill>
                  <a:srgbClr val="78B931"/>
                </a:solidFill>
              </a:rPr>
              <a:t>Their Credit Report </a:t>
            </a:r>
          </a:p>
        </p:txBody>
      </p:sp>
      <p:sp>
        <p:nvSpPr>
          <p:cNvPr id="16387" name="Rectangle 3"/>
          <p:cNvSpPr>
            <a:spLocks noGrp="1" noChangeArrowheads="1"/>
          </p:cNvSpPr>
          <p:nvPr>
            <p:ph idx="1"/>
          </p:nvPr>
        </p:nvSpPr>
        <p:spPr>
          <a:xfrm>
            <a:off x="152400" y="1219202"/>
            <a:ext cx="8839200" cy="5257801"/>
          </a:xfrm>
        </p:spPr>
        <p:txBody>
          <a:bodyPr>
            <a:normAutofit/>
          </a:bodyPr>
          <a:lstStyle/>
          <a:p>
            <a:pPr eaLnBrk="1" hangingPunct="1"/>
            <a:r>
              <a:rPr lang="en-US" dirty="0" smtClean="0"/>
              <a:t>Online at</a:t>
            </a:r>
            <a:r>
              <a:rPr lang="en-US" i="1" dirty="0" smtClean="0"/>
              <a:t> </a:t>
            </a:r>
            <a:r>
              <a:rPr lang="en-US" b="1" i="1" dirty="0" smtClean="0"/>
              <a:t>annualcreditreport.com</a:t>
            </a:r>
          </a:p>
          <a:p>
            <a:pPr lvl="1"/>
            <a:r>
              <a:rPr lang="en-US" dirty="0" smtClean="0">
                <a:solidFill>
                  <a:srgbClr val="002060"/>
                </a:solidFill>
              </a:rPr>
              <a:t>From a secure server (preferably home)</a:t>
            </a:r>
          </a:p>
          <a:p>
            <a:pPr lvl="1"/>
            <a:r>
              <a:rPr lang="en-US" dirty="0" smtClean="0">
                <a:solidFill>
                  <a:srgbClr val="002060"/>
                </a:solidFill>
              </a:rPr>
              <a:t>May need access to personal financial files</a:t>
            </a:r>
          </a:p>
          <a:p>
            <a:pPr lvl="1"/>
            <a:r>
              <a:rPr lang="en-US" dirty="0" smtClean="0">
                <a:solidFill>
                  <a:srgbClr val="002060"/>
                </a:solidFill>
              </a:rPr>
              <a:t>Order all 3 at once or stagger requests; 1 report from one of the three agencies every 4 months</a:t>
            </a:r>
          </a:p>
          <a:p>
            <a:pPr eaLnBrk="1" hangingPunct="1"/>
            <a:endParaRPr lang="en-US" sz="1800" dirty="0" smtClean="0"/>
          </a:p>
          <a:p>
            <a:pPr eaLnBrk="1" hangingPunct="1"/>
            <a:r>
              <a:rPr lang="en-US" dirty="0" smtClean="0"/>
              <a:t>Call 877-322-8228</a:t>
            </a:r>
          </a:p>
          <a:p>
            <a:endParaRPr lang="en-US" sz="1800" dirty="0" smtClean="0"/>
          </a:p>
          <a:p>
            <a:r>
              <a:rPr lang="en-US" dirty="0" smtClean="0"/>
              <a:t>By mail: Annual Credit Report Request      P.O. Box 105281, Atlanta, GA 30348-5281</a:t>
            </a:r>
          </a:p>
          <a:p>
            <a:pPr eaLnBrk="1" hangingPunct="1"/>
            <a:endParaRPr lang="en-US" sz="1800" dirty="0" smtClean="0"/>
          </a:p>
          <a:p>
            <a:pPr eaLnBrk="1" hangingPunct="1">
              <a:buFontTx/>
              <a:buNone/>
            </a:pPr>
            <a:endParaRPr 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8839200" cy="1219200"/>
          </a:xfrm>
        </p:spPr>
        <p:txBody>
          <a:bodyPr>
            <a:normAutofit/>
          </a:bodyPr>
          <a:lstStyle/>
          <a:p>
            <a:r>
              <a:rPr lang="en-US" sz="3600" dirty="0" smtClean="0">
                <a:solidFill>
                  <a:srgbClr val="78B931"/>
                </a:solidFill>
              </a:rPr>
              <a:t>If a Member is Denied Credit</a:t>
            </a:r>
            <a:endParaRPr lang="en-US" sz="3600" dirty="0">
              <a:solidFill>
                <a:srgbClr val="78B931"/>
              </a:solidFill>
            </a:endParaRPr>
          </a:p>
        </p:txBody>
      </p:sp>
      <p:sp>
        <p:nvSpPr>
          <p:cNvPr id="3" name="Content Placeholder 2"/>
          <p:cNvSpPr>
            <a:spLocks noGrp="1"/>
          </p:cNvSpPr>
          <p:nvPr>
            <p:ph idx="1"/>
          </p:nvPr>
        </p:nvSpPr>
        <p:spPr>
          <a:xfrm>
            <a:off x="152400" y="1371600"/>
            <a:ext cx="8839200" cy="5105400"/>
          </a:xfrm>
        </p:spPr>
        <p:txBody>
          <a:bodyPr>
            <a:normAutofit/>
          </a:bodyPr>
          <a:lstStyle/>
          <a:p>
            <a:r>
              <a:rPr lang="en-US" dirty="0" smtClean="0">
                <a:solidFill>
                  <a:srgbClr val="002060"/>
                </a:solidFill>
              </a:rPr>
              <a:t>Entitled to a free copy of credit file within 60 days of denial</a:t>
            </a:r>
          </a:p>
          <a:p>
            <a:endParaRPr lang="en-US" dirty="0" smtClean="0">
              <a:solidFill>
                <a:srgbClr val="002060"/>
              </a:solidFill>
            </a:endParaRPr>
          </a:p>
          <a:p>
            <a:r>
              <a:rPr lang="en-US" dirty="0" smtClean="0">
                <a:solidFill>
                  <a:srgbClr val="002060"/>
                </a:solidFill>
              </a:rPr>
              <a:t>Detailed instruction on how to order your report is included with denial letter</a:t>
            </a:r>
          </a:p>
          <a:p>
            <a:pPr>
              <a:buNone/>
            </a:pPr>
            <a:endParaRPr lang="en-US" sz="2400" u="sng" dirty="0" smtClean="0"/>
          </a:p>
          <a:p>
            <a:pPr>
              <a:buNone/>
            </a:pPr>
            <a:r>
              <a:rPr lang="en-US" sz="2400" b="1" dirty="0" smtClean="0"/>
              <a:t>   </a:t>
            </a:r>
            <a:r>
              <a:rPr lang="en-US" sz="2400" b="1" u="sng" dirty="0" smtClean="0"/>
              <a:t>Equifax</a:t>
            </a:r>
            <a:r>
              <a:rPr lang="en-US" sz="2400" b="1" dirty="0" smtClean="0"/>
              <a:t>		</a:t>
            </a:r>
            <a:r>
              <a:rPr lang="en-US" sz="2400" b="1" u="sng" dirty="0" smtClean="0"/>
              <a:t>TransUnion</a:t>
            </a:r>
            <a:r>
              <a:rPr lang="en-US" sz="2400" b="1" dirty="0" smtClean="0"/>
              <a:t>	    </a:t>
            </a:r>
            <a:r>
              <a:rPr lang="en-US" sz="2400" b="1" u="sng" dirty="0" smtClean="0"/>
              <a:t>Experian</a:t>
            </a:r>
            <a:endParaRPr lang="en-US" sz="2400" b="1" dirty="0" smtClean="0"/>
          </a:p>
          <a:p>
            <a:pPr>
              <a:buNone/>
            </a:pPr>
            <a:r>
              <a:rPr lang="en-US" sz="2400" dirty="0" smtClean="0"/>
              <a:t>   800-685-1111	800-916-8800	    800-583-4080</a:t>
            </a:r>
          </a:p>
          <a:p>
            <a:pPr>
              <a:buNone/>
            </a:pPr>
            <a:r>
              <a:rPr lang="en-US" sz="2000" dirty="0" smtClean="0">
                <a:solidFill>
                  <a:srgbClr val="419145"/>
                </a:solidFill>
              </a:rPr>
              <a:t>   www.equifax.com	www.transunion.com	     www.experian.com</a:t>
            </a:r>
          </a:p>
          <a:p>
            <a:pPr>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What’s in a Consumer </a:t>
            </a:r>
            <a:br>
              <a:rPr lang="en-US" dirty="0" smtClean="0"/>
            </a:br>
            <a:r>
              <a:rPr lang="en-US" dirty="0" smtClean="0"/>
              <a:t>Credit Report?</a:t>
            </a:r>
            <a:endParaRPr lang="en-US" dirty="0"/>
          </a:p>
        </p:txBody>
      </p:sp>
      <p:sp>
        <p:nvSpPr>
          <p:cNvPr id="3" name="Content Placeholder 2"/>
          <p:cNvSpPr>
            <a:spLocks noGrp="1"/>
          </p:cNvSpPr>
          <p:nvPr>
            <p:ph idx="1"/>
          </p:nvPr>
        </p:nvSpPr>
        <p:spPr>
          <a:xfrm>
            <a:off x="304800" y="1524000"/>
            <a:ext cx="8534400" cy="5181600"/>
          </a:xfrm>
        </p:spPr>
        <p:txBody>
          <a:bodyPr>
            <a:normAutofit fontScale="92500" lnSpcReduction="20000"/>
          </a:bodyPr>
          <a:lstStyle/>
          <a:p>
            <a:r>
              <a:rPr lang="en-US" sz="3200" dirty="0"/>
              <a:t>Basic information</a:t>
            </a:r>
            <a:endParaRPr lang="en-US" sz="2800" dirty="0" smtClean="0">
              <a:solidFill>
                <a:schemeClr val="accent1"/>
              </a:solidFill>
            </a:endParaRPr>
          </a:p>
          <a:p>
            <a:pPr lvl="1">
              <a:lnSpc>
                <a:spcPct val="80000"/>
              </a:lnSpc>
            </a:pPr>
            <a:r>
              <a:rPr lang="en-US" dirty="0" smtClean="0">
                <a:solidFill>
                  <a:srgbClr val="002060"/>
                </a:solidFill>
              </a:rPr>
              <a:t>SSN, name, date of birth, address</a:t>
            </a:r>
          </a:p>
          <a:p>
            <a:pPr lvl="1">
              <a:lnSpc>
                <a:spcPct val="80000"/>
              </a:lnSpc>
            </a:pPr>
            <a:r>
              <a:rPr lang="en-US" dirty="0" smtClean="0">
                <a:solidFill>
                  <a:srgbClr val="002060"/>
                </a:solidFill>
              </a:rPr>
              <a:t>Employment history</a:t>
            </a:r>
          </a:p>
          <a:p>
            <a:pPr lvl="1">
              <a:lnSpc>
                <a:spcPct val="80000"/>
              </a:lnSpc>
            </a:pPr>
            <a:r>
              <a:rPr lang="en-US" dirty="0" smtClean="0">
                <a:solidFill>
                  <a:srgbClr val="002060"/>
                </a:solidFill>
              </a:rPr>
              <a:t>Alerts and consumer statements </a:t>
            </a:r>
          </a:p>
          <a:p>
            <a:pPr>
              <a:lnSpc>
                <a:spcPct val="80000"/>
              </a:lnSpc>
            </a:pPr>
            <a:endParaRPr lang="en-US" sz="800" dirty="0"/>
          </a:p>
          <a:p>
            <a:pPr>
              <a:lnSpc>
                <a:spcPct val="80000"/>
              </a:lnSpc>
            </a:pPr>
            <a:r>
              <a:rPr lang="en-US" sz="3200" dirty="0"/>
              <a:t>Creditors and payment history</a:t>
            </a:r>
          </a:p>
          <a:p>
            <a:pPr>
              <a:lnSpc>
                <a:spcPct val="80000"/>
              </a:lnSpc>
            </a:pPr>
            <a:endParaRPr lang="en-US" sz="800" dirty="0"/>
          </a:p>
          <a:p>
            <a:pPr>
              <a:lnSpc>
                <a:spcPct val="80000"/>
              </a:lnSpc>
            </a:pPr>
            <a:r>
              <a:rPr lang="en-US" sz="3200" dirty="0" smtClean="0"/>
              <a:t>Public </a:t>
            </a:r>
            <a:r>
              <a:rPr lang="en-US" sz="3200" dirty="0"/>
              <a:t>record </a:t>
            </a:r>
            <a:r>
              <a:rPr lang="en-US" sz="3200" dirty="0" smtClean="0"/>
              <a:t>information</a:t>
            </a:r>
          </a:p>
          <a:p>
            <a:pPr lvl="1">
              <a:lnSpc>
                <a:spcPct val="80000"/>
              </a:lnSpc>
            </a:pPr>
            <a:r>
              <a:rPr lang="en-US" dirty="0" smtClean="0">
                <a:solidFill>
                  <a:srgbClr val="002060"/>
                </a:solidFill>
              </a:rPr>
              <a:t>Bankruptcies</a:t>
            </a:r>
          </a:p>
          <a:p>
            <a:pPr lvl="1">
              <a:lnSpc>
                <a:spcPct val="80000"/>
              </a:lnSpc>
            </a:pPr>
            <a:r>
              <a:rPr lang="en-US" dirty="0" smtClean="0">
                <a:solidFill>
                  <a:srgbClr val="002060"/>
                </a:solidFill>
              </a:rPr>
              <a:t>Tax lien </a:t>
            </a:r>
          </a:p>
          <a:p>
            <a:pPr lvl="1">
              <a:lnSpc>
                <a:spcPct val="80000"/>
              </a:lnSpc>
            </a:pPr>
            <a:r>
              <a:rPr lang="en-US" dirty="0" smtClean="0">
                <a:solidFill>
                  <a:srgbClr val="002060"/>
                </a:solidFill>
              </a:rPr>
              <a:t>Civil judgments</a:t>
            </a:r>
            <a:endParaRPr lang="en-US" dirty="0">
              <a:solidFill>
                <a:srgbClr val="002060"/>
              </a:solidFill>
            </a:endParaRPr>
          </a:p>
          <a:p>
            <a:pPr>
              <a:lnSpc>
                <a:spcPct val="80000"/>
              </a:lnSpc>
            </a:pPr>
            <a:endParaRPr lang="en-US" sz="800" dirty="0"/>
          </a:p>
          <a:p>
            <a:pPr>
              <a:lnSpc>
                <a:spcPct val="80000"/>
              </a:lnSpc>
            </a:pPr>
            <a:r>
              <a:rPr lang="en-US" sz="3200" dirty="0"/>
              <a:t>Inquiries</a:t>
            </a:r>
          </a:p>
          <a:p>
            <a:pPr lvl="1">
              <a:lnSpc>
                <a:spcPct val="80000"/>
              </a:lnSpc>
            </a:pPr>
            <a:r>
              <a:rPr lang="en-US" sz="2700" dirty="0" smtClean="0">
                <a:solidFill>
                  <a:srgbClr val="002060"/>
                </a:solidFill>
              </a:rPr>
              <a:t>Loan/credit </a:t>
            </a:r>
            <a:r>
              <a:rPr lang="en-US" sz="2700" dirty="0">
                <a:solidFill>
                  <a:srgbClr val="002060"/>
                </a:solidFill>
              </a:rPr>
              <a:t>applications</a:t>
            </a:r>
          </a:p>
          <a:p>
            <a:pPr lvl="1">
              <a:lnSpc>
                <a:spcPct val="80000"/>
              </a:lnSpc>
            </a:pPr>
            <a:r>
              <a:rPr lang="en-US" sz="2700" dirty="0" smtClean="0">
                <a:solidFill>
                  <a:srgbClr val="002060"/>
                </a:solidFill>
              </a:rPr>
              <a:t>Promotional  prescreen credit solicitations</a:t>
            </a:r>
          </a:p>
          <a:p>
            <a:pPr lvl="1">
              <a:lnSpc>
                <a:spcPct val="80000"/>
              </a:lnSpc>
            </a:pPr>
            <a:r>
              <a:rPr lang="en-US" sz="2700" dirty="0" smtClean="0">
                <a:solidFill>
                  <a:srgbClr val="002060"/>
                </a:solidFill>
              </a:rPr>
              <a:t>Account reviews by current creditors </a:t>
            </a:r>
          </a:p>
          <a:p>
            <a:pPr lvl="1">
              <a:lnSpc>
                <a:spcPct val="80000"/>
              </a:lnSpc>
            </a:pPr>
            <a:endParaRPr lang="en-US" sz="2700" dirty="0"/>
          </a:p>
          <a:p>
            <a:pPr>
              <a:lnSpc>
                <a:spcPct val="80000"/>
              </a:lnSpc>
            </a:pPr>
            <a:endParaRPr lang="en-US" sz="800"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17308</TotalTime>
  <Words>8549</Words>
  <Application>Microsoft Office PowerPoint</Application>
  <PresentationFormat>On-screen Show (4:3)</PresentationFormat>
  <Paragraphs>703</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Worksheet</vt:lpstr>
      <vt:lpstr>Slide 1</vt:lpstr>
      <vt:lpstr>Campaign Objective </vt:lpstr>
      <vt:lpstr>Today’s Agenda</vt:lpstr>
      <vt:lpstr>Our Credit Union’s Activities</vt:lpstr>
      <vt:lpstr>Credit Bureaus</vt:lpstr>
      <vt:lpstr>Differences in a Credit Report</vt:lpstr>
      <vt:lpstr>How Members Can Order  Their Credit Report </vt:lpstr>
      <vt:lpstr>If a Member is Denied Credit</vt:lpstr>
      <vt:lpstr>What’s in a Consumer  Credit Report?</vt:lpstr>
      <vt:lpstr>What’s NOT in a Credit Report</vt:lpstr>
      <vt:lpstr>Let’s Take a Look </vt:lpstr>
      <vt:lpstr>Slide 12</vt:lpstr>
      <vt:lpstr>Slide 13</vt:lpstr>
      <vt:lpstr>Slide 14</vt:lpstr>
      <vt:lpstr>Slide 15</vt:lpstr>
      <vt:lpstr>Slide 16</vt:lpstr>
      <vt:lpstr>Slide 17</vt:lpstr>
      <vt:lpstr>How Long Data is on File</vt:lpstr>
      <vt:lpstr>What’s a Credit Score</vt:lpstr>
      <vt:lpstr>How is a FICO score calculated? </vt:lpstr>
      <vt:lpstr>A Poor Score is Bad  for a Member’s Bottom Line</vt:lpstr>
      <vt:lpstr>A Poor Score May Also Impact … </vt:lpstr>
      <vt:lpstr>Cross-Selling from  Credit Reports the right way</vt:lpstr>
      <vt:lpstr>Credit Report Reviews </vt:lpstr>
      <vt:lpstr>Credit Report Reviews </vt:lpstr>
      <vt:lpstr>Slide 26</vt:lpstr>
      <vt:lpstr>Credit Report Reviews</vt:lpstr>
      <vt:lpstr>Help Members Improve Their Credit Scores</vt:lpstr>
      <vt:lpstr>Help Members Improve Their Credit Scores </vt:lpstr>
      <vt:lpstr>How to Correct Errors</vt:lpstr>
      <vt:lpstr>If Member is an ID Theft Victim</vt:lpstr>
      <vt:lpstr> </vt:lpstr>
      <vt:lpstr>About Credit Unions Care  Foundation of Virginia</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Check</dc:title>
  <dc:creator>cassandra.riggin</dc:creator>
  <cp:lastModifiedBy>cassandra.riggin</cp:lastModifiedBy>
  <cp:revision>1409</cp:revision>
  <dcterms:created xsi:type="dcterms:W3CDTF">2014-01-22T21:58:32Z</dcterms:created>
  <dcterms:modified xsi:type="dcterms:W3CDTF">2014-09-29T16:56:52Z</dcterms:modified>
</cp:coreProperties>
</file>