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343" r:id="rId3"/>
    <p:sldId id="344" r:id="rId4"/>
    <p:sldId id="261" r:id="rId5"/>
    <p:sldId id="340" r:id="rId6"/>
    <p:sldId id="349" r:id="rId7"/>
    <p:sldId id="345" r:id="rId8"/>
    <p:sldId id="357" r:id="rId9"/>
    <p:sldId id="269" r:id="rId10"/>
    <p:sldId id="350" r:id="rId11"/>
    <p:sldId id="333" r:id="rId12"/>
    <p:sldId id="295" r:id="rId13"/>
    <p:sldId id="318" r:id="rId14"/>
    <p:sldId id="319" r:id="rId15"/>
    <p:sldId id="321" r:id="rId16"/>
    <p:sldId id="320" r:id="rId17"/>
    <p:sldId id="323" r:id="rId18"/>
    <p:sldId id="322" r:id="rId19"/>
    <p:sldId id="352" r:id="rId20"/>
    <p:sldId id="358" r:id="rId21"/>
    <p:sldId id="353" r:id="rId22"/>
    <p:sldId id="354" r:id="rId23"/>
    <p:sldId id="338" r:id="rId24"/>
    <p:sldId id="355" r:id="rId25"/>
    <p:sldId id="336" r:id="rId26"/>
    <p:sldId id="356" r:id="rId27"/>
    <p:sldId id="337" r:id="rId28"/>
    <p:sldId id="348" r:id="rId29"/>
    <p:sldId id="300" r:id="rId3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80A"/>
    <a:srgbClr val="B5A80C"/>
    <a:srgbClr val="E8ED60"/>
    <a:srgbClr val="998E07"/>
    <a:srgbClr val="C1B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434" autoAdjust="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19CB-6FF0-46F2-AC56-E411E59FE19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1DAB2-8297-4240-B27A-03F66191B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4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E6BB-4D99-4FEF-B7C9-B84C676A3932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DBCE0-3604-4B64-B594-A768BF446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9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6AF5-1972-2841-88FC-99D5E3E4B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6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D903177-119A-4FD7-B50B-E82168D204E8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4570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268854"/>
            <a:ext cx="6400800" cy="5045009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9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D903177-119A-4FD7-B50B-E82168D204E8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45701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DB2D52-B7EB-48A6-9730-94EEDE904198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C53C48E0-4FD0-4FD8-B1F1-1ABAADD4E789}" type="slidenum">
              <a:rPr lang="en-US" sz="1200">
                <a:solidFill>
                  <a:prstClr val="black"/>
                </a:solidFill>
              </a:rPr>
              <a:pPr algn="r"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56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4085"/>
            <a:ext cx="5486400" cy="4652446"/>
          </a:xfrm>
        </p:spPr>
        <p:txBody>
          <a:bodyPr/>
          <a:lstStyle/>
          <a:p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9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5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4085"/>
            <a:ext cx="5486400" cy="4652446"/>
          </a:xfrm>
        </p:spPr>
        <p:txBody>
          <a:bodyPr/>
          <a:lstStyle/>
          <a:p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9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4085"/>
            <a:ext cx="5486400" cy="4652446"/>
          </a:xfrm>
        </p:spPr>
        <p:txBody>
          <a:bodyPr/>
          <a:lstStyle/>
          <a:p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9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3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29B7C8-AA32-4985-B87A-9244139C763F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CC7FF914-088E-4231-BF93-FA1E265F2327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24086"/>
            <a:ext cx="5867400" cy="4422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19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2ADA74F-36C4-4E0C-9EB0-C72BEB013679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6FDC1BC-17FD-49A7-AD55-5A81AC7BA7ED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6553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  <a:p>
            <a:endParaRPr lang="en-US" dirty="0"/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6AF5-1972-2841-88FC-99D5E3E4BF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 </a:t>
            </a: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268854"/>
            <a:ext cx="6019800" cy="4889778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08DD3E5-62D4-4E30-A151-C8DAB93D964D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C3B8A7E8-6F17-41EC-92F2-032324C736BC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700088"/>
            <a:ext cx="4654550" cy="3492500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6"/>
            <a:ext cx="5486400" cy="4189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 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8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DB2D52-B7EB-48A6-9730-94EEDE904198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C53C48E0-4FD0-4FD8-B1F1-1ABAADD4E789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z="1400" b="1" dirty="0"/>
          </a:p>
          <a:p>
            <a:endParaRPr lang="en-US" dirty="0"/>
          </a:p>
          <a:p>
            <a:pPr lvl="1"/>
            <a:endParaRPr lang="en-US" dirty="0"/>
          </a:p>
          <a:p>
            <a:pPr eaLnBrk="1" hangingPunct="1">
              <a:buFontTx/>
              <a:buChar char="•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209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DBCE0-3604-4B64-B594-A768BF4462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4085"/>
            <a:ext cx="5486400" cy="4652446"/>
          </a:xfrm>
        </p:spPr>
        <p:txBody>
          <a:bodyPr/>
          <a:lstStyle/>
          <a:p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8046-EF2C-4F6C-BA7D-24EAC3BCA9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9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DBA9-B568-467C-86B4-6B422BCDCE16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F437-1AC0-435D-A457-3DC828CC3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4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mailto:mamyx@vacu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lindley.VACUL\Documents\BizKid$\BizKids%201.02%20What%20Is%20Money_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71600" y="3347586"/>
            <a:ext cx="6591300" cy="15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900" b="1" dirty="0">
                <a:latin typeface="American Typewriter" charset="0"/>
              </a:rPr>
              <a:t>Who says teaching</a:t>
            </a:r>
            <a:br>
              <a:rPr lang="en-US" sz="2900" b="1" dirty="0">
                <a:latin typeface="American Typewriter" charset="0"/>
              </a:rPr>
            </a:br>
            <a:r>
              <a:rPr lang="en-US" sz="2900" b="1" dirty="0">
                <a:latin typeface="American Typewriter" charset="0"/>
              </a:rPr>
              <a:t> EPF SOLs can’t be fun?</a:t>
            </a:r>
            <a:endParaRPr lang="en-US" sz="2400" dirty="0">
              <a:latin typeface="American Typewriter" charset="0"/>
            </a:endParaRPr>
          </a:p>
          <a:p>
            <a:pPr algn="ctr">
              <a:spcBef>
                <a:spcPct val="20000"/>
              </a:spcBef>
            </a:pPr>
            <a:endParaRPr lang="en-US" sz="2400" dirty="0">
              <a:latin typeface="American Typewriter" charset="0"/>
            </a:endParaRPr>
          </a:p>
          <a:p>
            <a:pPr algn="ctr"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American Typewriter" charset="0"/>
            </a:endParaRPr>
          </a:p>
          <a:p>
            <a:pPr algn="ctr"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American Typewriter" charset="0"/>
            </a:endParaRP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304800" y="22098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5400" b="1" dirty="0">
                <a:solidFill>
                  <a:srgbClr val="702B18"/>
                </a:solidFill>
                <a:latin typeface="American Typewriter" charset="0"/>
              </a:rPr>
              <a:t>  </a:t>
            </a:r>
            <a:r>
              <a:rPr lang="en-US" sz="5400" b="1" dirty="0">
                <a:latin typeface="American Typewriter" charset="0"/>
              </a:rPr>
              <a:t>Biz Kid$   </a:t>
            </a:r>
            <a:endParaRPr lang="en-US" sz="5400" dirty="0"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6200" b="1" dirty="0">
              <a:solidFill>
                <a:schemeClr val="bg1"/>
              </a:solidFill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5U Lesson Plans slide.png"/>
          <p:cNvPicPr>
            <a:picLocks noChangeAspect="1"/>
          </p:cNvPicPr>
          <p:nvPr/>
        </p:nvPicPr>
        <p:blipFill>
          <a:blip r:embed="rId3" cstate="print"/>
          <a:srcRect r="981" b="36601"/>
          <a:stretch>
            <a:fillRect/>
          </a:stretch>
        </p:blipFill>
        <p:spPr>
          <a:xfrm>
            <a:off x="0" y="0"/>
            <a:ext cx="9144000" cy="68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0001250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800000">
            <a:off x="3724592" y="3259919"/>
            <a:ext cx="9906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1625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56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-7926"/>
            <a:ext cx="5070792" cy="686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87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27" y="1"/>
            <a:ext cx="54423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8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30" y="0"/>
            <a:ext cx="53873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8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4" y="1"/>
            <a:ext cx="5081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90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0"/>
            <a:ext cx="52768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22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 txBox="1">
            <a:spLocks noChangeArrowheads="1"/>
          </p:cNvSpPr>
          <p:nvPr/>
        </p:nvSpPr>
        <p:spPr bwMode="auto">
          <a:xfrm rot="-466764">
            <a:off x="555884" y="284186"/>
            <a:ext cx="483603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b="1" dirty="0">
                <a:latin typeface="American Typewriter" charset="0"/>
              </a:rPr>
              <a:t>National &amp; State Standards</a:t>
            </a:r>
            <a:endParaRPr lang="en-US" sz="4200" dirty="0">
              <a:latin typeface="American Typewriter" charset="0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 rot="-466764">
            <a:off x="1041402" y="967974"/>
            <a:ext cx="4386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7865" y="2325236"/>
            <a:ext cx="8059935" cy="3810000"/>
          </a:xfrm>
        </p:spPr>
        <p:txBody>
          <a:bodyPr>
            <a:noAutofit/>
          </a:bodyPr>
          <a:lstStyle/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Jump$tart Coalition for Financial  </a:t>
            </a:r>
            <a:br>
              <a:rPr lang="en-US" sz="2800" dirty="0">
                <a:latin typeface="American Typewriter" charset="0"/>
              </a:rPr>
            </a:br>
            <a:r>
              <a:rPr lang="en-US" sz="2800" dirty="0">
                <a:latin typeface="American Typewriter" charset="0"/>
              </a:rPr>
              <a:t>Literacy’s Standards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Virginia State EPF SOLs (Handout!)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National Center on Education &amp; the Economy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National Content Standards for Entrepreneurship Education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Common Core Standards</a:t>
            </a:r>
          </a:p>
        </p:txBody>
      </p:sp>
    </p:spTree>
    <p:extLst>
      <p:ext uri="{BB962C8B-B14F-4D97-AF65-F5344CB8AC3E}">
        <p14:creationId xmlns:p14="http://schemas.microsoft.com/office/powerpoint/2010/main" val="39012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Y intro bk slide.png"/>
          <p:cNvPicPr>
            <a:picLocks noChangeAspect="1"/>
          </p:cNvPicPr>
          <p:nvPr/>
        </p:nvPicPr>
        <p:blipFill>
          <a:blip r:embed="rId3" cstate="print"/>
          <a:srcRect l="4884" r="2938"/>
          <a:stretch>
            <a:fillRect/>
          </a:stretch>
        </p:blipFill>
        <p:spPr>
          <a:xfrm>
            <a:off x="0" y="73891"/>
            <a:ext cx="9144000" cy="67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 txBox="1">
            <a:spLocks noChangeArrowheads="1"/>
          </p:cNvSpPr>
          <p:nvPr/>
        </p:nvSpPr>
        <p:spPr bwMode="auto">
          <a:xfrm rot="-466764">
            <a:off x="755086" y="688574"/>
            <a:ext cx="483603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b="1" dirty="0">
                <a:latin typeface="American Typewriter" charset="0"/>
              </a:rPr>
              <a:t>About Your VA DVD Set</a:t>
            </a:r>
            <a:endParaRPr lang="en-US" sz="4200" dirty="0">
              <a:latin typeface="American Typewriter" charset="0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 rot="-466764">
            <a:off x="1041402" y="967974"/>
            <a:ext cx="4386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4065" y="2438400"/>
            <a:ext cx="8059935" cy="3810000"/>
          </a:xfrm>
        </p:spPr>
        <p:txBody>
          <a:bodyPr>
            <a:noAutofit/>
          </a:bodyPr>
          <a:lstStyle/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17 Episodes Touch on all EPFs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Must Register &amp;Take a Follow Up 5Q Survey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Limit 2 Sets Per School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Lesson Plans Included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Order More through Credit Unions</a:t>
            </a:r>
            <a:br>
              <a:rPr lang="en-US" sz="2800" dirty="0">
                <a:latin typeface="American Typewriter" charset="0"/>
              </a:rPr>
            </a:br>
            <a:r>
              <a:rPr lang="en-US" sz="2800" dirty="0">
                <a:latin typeface="American Typewriter" charset="0"/>
              </a:rPr>
              <a:t> ($70 set)</a:t>
            </a:r>
          </a:p>
          <a:p>
            <a:pPr marL="533400" indent="-533400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Thank you, NCUF!</a:t>
            </a:r>
          </a:p>
        </p:txBody>
      </p:sp>
    </p:spTree>
    <p:extLst>
      <p:ext uri="{BB962C8B-B14F-4D97-AF65-F5344CB8AC3E}">
        <p14:creationId xmlns:p14="http://schemas.microsoft.com/office/powerpoint/2010/main" val="390126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438400"/>
            <a:ext cx="4038600" cy="462381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Biz Kid$ Basics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Careers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Credit &amp; Debit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Entrepreneurship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Financial Markets &amp; the Economy</a:t>
            </a:r>
          </a:p>
          <a:p>
            <a:pPr eaLnBrk="1" hangingPunct="1">
              <a:spcBef>
                <a:spcPts val="1500"/>
              </a:spcBef>
            </a:pPr>
            <a:endParaRPr lang="en-US" sz="2800" b="1" dirty="0">
              <a:latin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2514600"/>
            <a:ext cx="4038600" cy="4623816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en-US" dirty="0">
                <a:latin typeface="American Typewriter" charset="0"/>
              </a:rPr>
              <a:t>Financial Planning</a:t>
            </a:r>
          </a:p>
          <a:p>
            <a:pPr>
              <a:spcBef>
                <a:spcPts val="1500"/>
              </a:spcBef>
            </a:pPr>
            <a:r>
              <a:rPr lang="en-US" dirty="0">
                <a:latin typeface="American Typewriter" charset="0"/>
              </a:rPr>
              <a:t>Personal Finances</a:t>
            </a:r>
          </a:p>
          <a:p>
            <a:pPr>
              <a:spcBef>
                <a:spcPts val="1500"/>
              </a:spcBef>
            </a:pPr>
            <a:r>
              <a:rPr lang="en-US" dirty="0">
                <a:latin typeface="American Typewriter" charset="0"/>
              </a:rPr>
              <a:t>Savings &amp; Investing</a:t>
            </a:r>
          </a:p>
          <a:p>
            <a:pPr>
              <a:spcBef>
                <a:spcPts val="1500"/>
              </a:spcBef>
            </a:pPr>
            <a:r>
              <a:rPr lang="en-US" dirty="0">
                <a:latin typeface="American Typewriter" charset="0"/>
              </a:rPr>
              <a:t>Spanish Lesson Plans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pssst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this is a handout.)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 rot="-466764">
            <a:off x="909161" y="525038"/>
            <a:ext cx="44719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b="1" dirty="0">
                <a:solidFill>
                  <a:prstClr val="black"/>
                </a:solidFill>
                <a:latin typeface="American Typewriter" charset="0"/>
              </a:rPr>
              <a:t>Thematic Learning Blocks</a:t>
            </a:r>
            <a:endParaRPr lang="en-US" sz="4200" dirty="0">
              <a:solidFill>
                <a:prstClr val="black"/>
              </a:solidFill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200" b="1" dirty="0">
              <a:solidFill>
                <a:prstClr val="black"/>
              </a:solidFill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67600" y="609600"/>
            <a:ext cx="1905000" cy="685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685800"/>
            <a:ext cx="1905000" cy="685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697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8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685800"/>
            <a:ext cx="990600" cy="685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8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" y="45720"/>
            <a:ext cx="9134991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6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 txBox="1">
            <a:spLocks noChangeArrowheads="1"/>
          </p:cNvSpPr>
          <p:nvPr/>
        </p:nvSpPr>
        <p:spPr bwMode="auto">
          <a:xfrm rot="-257072">
            <a:off x="527753" y="696442"/>
            <a:ext cx="511959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b="1" dirty="0">
                <a:latin typeface="American Typewriter" charset="0"/>
              </a:rPr>
              <a:t>Access to Biz Kid$ </a:t>
            </a:r>
            <a:endParaRPr lang="en-US" sz="4200" dirty="0"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040315"/>
            <a:ext cx="5410200" cy="54864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American Typewriter" charset="0"/>
              </a:rPr>
              <a:t>Virginia Starter Kit (Handout!)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American Typewriter" charset="0"/>
              </a:rPr>
              <a:t>Public Television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American Typewriter" charset="0"/>
              </a:rPr>
              <a:t>Clips from Biz Kid$ website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American Typewriter" charset="0"/>
              </a:rPr>
              <a:t>Streaming packages for schools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latin typeface="American Typewriter" charset="0"/>
              </a:rPr>
              <a:t>YouTube Channel (hypnologic)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latin typeface="American Typewriter" charset="0"/>
              </a:rPr>
              <a:t>DVD Season Box Sets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endParaRPr lang="en-US" sz="2400" dirty="0">
              <a:latin typeface="American Typewriter" charset="0"/>
            </a:endParaRPr>
          </a:p>
          <a:p>
            <a:pPr marL="457200" lvl="1" indent="0" eaLnBrk="1" hangingPunct="1">
              <a:spcBef>
                <a:spcPts val="1000"/>
              </a:spcBef>
              <a:buNone/>
            </a:pPr>
            <a:endParaRPr lang="en-US" sz="2400" dirty="0">
              <a:latin typeface="American Typewriter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  <a:latin typeface="American Typewrit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American Typewriter" charset="0"/>
            </a:endParaRP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4" cstate="print"/>
          <a:srcRect t="2499"/>
          <a:stretch>
            <a:fillRect/>
          </a:stretch>
        </p:blipFill>
        <p:spPr bwMode="auto">
          <a:xfrm rot="245325">
            <a:off x="6023576" y="3754805"/>
            <a:ext cx="2808287" cy="2289175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7162800" cy="230267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2700" dirty="0">
                <a:latin typeface="American Typewriter" charset="0"/>
              </a:rPr>
              <a:t>For more information, contact:</a:t>
            </a:r>
          </a:p>
          <a:p>
            <a:pPr algn="ctr">
              <a:buFontTx/>
              <a:buNone/>
            </a:pPr>
            <a:endParaRPr lang="en-US" sz="2700" dirty="0">
              <a:latin typeface="American Typewriter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American Typewriter" charset="0"/>
              </a:rPr>
              <a:t>Mary Amyx</a:t>
            </a:r>
          </a:p>
          <a:p>
            <a:pPr algn="ctr">
              <a:buFontTx/>
              <a:buNone/>
            </a:pPr>
            <a:r>
              <a:rPr lang="en-US" sz="2400" dirty="0">
                <a:latin typeface="American Typewriter" charset="0"/>
                <a:hlinkClick r:id="rId4"/>
              </a:rPr>
              <a:t>mamyx@vacul.org</a:t>
            </a:r>
            <a:endParaRPr lang="en-US" sz="2400" dirty="0">
              <a:latin typeface="American Typewriter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American Typewriter" charset="0"/>
              </a:rPr>
              <a:t>800-768-3344, x630</a:t>
            </a:r>
          </a:p>
          <a:p>
            <a:pPr eaLnBrk="1" hangingPunct="1"/>
            <a:endParaRPr lang="en-US" sz="2700" dirty="0">
              <a:latin typeface="American Typewriter" charset="0"/>
            </a:endParaRPr>
          </a:p>
          <a:p>
            <a:pPr lvl="1" eaLnBrk="1" hangingPunct="1">
              <a:buFontTx/>
              <a:buNone/>
            </a:pPr>
            <a:endParaRPr lang="en-US" sz="2700" dirty="0">
              <a:latin typeface="American Typewriter" charset="0"/>
            </a:endParaRPr>
          </a:p>
          <a:p>
            <a:pPr eaLnBrk="1" hangingPunct="1"/>
            <a:endParaRPr lang="en-US" sz="2700" dirty="0">
              <a:latin typeface="American Typewriter" charset="0"/>
            </a:endParaRP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1343025" y="766749"/>
            <a:ext cx="3743325" cy="3433763"/>
            <a:chOff x="2057400" y="533400"/>
            <a:chExt cx="3743325" cy="343376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819400" y="1066800"/>
              <a:ext cx="2743200" cy="2743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133600" y="685800"/>
              <a:ext cx="1143000" cy="990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9463" name="Picture 3" descr="ThankYouGraphi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33400"/>
              <a:ext cx="3743325" cy="343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065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5U CU committed slide.png"/>
          <p:cNvPicPr>
            <a:picLocks noChangeAspect="1"/>
          </p:cNvPicPr>
          <p:nvPr/>
        </p:nvPicPr>
        <p:blipFill>
          <a:blip r:embed="rId3" cstate="print"/>
          <a:srcRect l="11275" r="8170"/>
          <a:stretch>
            <a:fillRect/>
          </a:stretch>
        </p:blipFill>
        <p:spPr>
          <a:xfrm>
            <a:off x="0" y="-1"/>
            <a:ext cx="9144000" cy="69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erican Typewriter"/>
              </a:rPr>
              <a:t>Who Remembers This Guy?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81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1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5U awards 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06" y="-1"/>
            <a:ext cx="9158406" cy="6869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181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13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5300" y="5537297"/>
            <a:ext cx="342900" cy="20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3850" y="6043627"/>
            <a:ext cx="342900" cy="20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5791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755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 txBox="1">
            <a:spLocks noChangeArrowheads="1"/>
          </p:cNvSpPr>
          <p:nvPr/>
        </p:nvSpPr>
        <p:spPr bwMode="auto">
          <a:xfrm rot="-466764">
            <a:off x="452438" y="560388"/>
            <a:ext cx="44719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b="1" dirty="0">
                <a:latin typeface="American Typewriter" charset="0"/>
              </a:rPr>
              <a:t>National </a:t>
            </a:r>
            <a:endParaRPr lang="en-US" sz="4200" dirty="0"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 rot="-466764">
            <a:off x="643594" y="1103868"/>
            <a:ext cx="4473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b="1" dirty="0">
                <a:latin typeface="American Typewriter" charset="0"/>
              </a:rPr>
              <a:t>Success</a:t>
            </a:r>
          </a:p>
          <a:p>
            <a:pPr algn="ctr" eaLnBrk="1" hangingPunct="1">
              <a:spcBef>
                <a:spcPct val="20000"/>
              </a:spcBef>
            </a:pPr>
            <a:endParaRPr lang="en-US" sz="7300" b="1" dirty="0">
              <a:latin typeface="American Typewriter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5851525" y="3389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6" name="Picture 4" descr="Biz+Kid$+Hosts+Group+Sh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860">
            <a:off x="6573613" y="4957041"/>
            <a:ext cx="2518129" cy="168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4" name="Rectangle 3"/>
          <p:cNvSpPr txBox="1">
            <a:spLocks noChangeArrowheads="1"/>
          </p:cNvSpPr>
          <p:nvPr/>
        </p:nvSpPr>
        <p:spPr bwMode="auto">
          <a:xfrm>
            <a:off x="533400" y="2441418"/>
            <a:ext cx="7391400" cy="395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1500"/>
              </a:spcBef>
              <a:buFontTx/>
              <a:buChar char="•"/>
            </a:pPr>
            <a:r>
              <a:rPr lang="en-US" sz="2300" dirty="0">
                <a:latin typeface="American Typewriter" charset="0"/>
              </a:rPr>
              <a:t>Has aired on over 340 public TV stations, reaching 98% of the country.</a:t>
            </a:r>
          </a:p>
          <a:p>
            <a:pPr>
              <a:spcBef>
                <a:spcPts val="1500"/>
              </a:spcBef>
              <a:buFontTx/>
              <a:buChar char="•"/>
            </a:pPr>
            <a:r>
              <a:rPr lang="en-US" sz="2300" dirty="0">
                <a:latin typeface="American Typewriter" charset="0"/>
              </a:rPr>
              <a:t>Biz Kid$ episodes have been broadcast                more than 373,000 times since 2008.</a:t>
            </a:r>
          </a:p>
          <a:p>
            <a:pPr>
              <a:spcBef>
                <a:spcPts val="1500"/>
              </a:spcBef>
              <a:buFontTx/>
              <a:buChar char="•"/>
            </a:pPr>
            <a:r>
              <a:rPr lang="en-US" sz="2300" dirty="0">
                <a:latin typeface="American Typewriter" charset="0"/>
              </a:rPr>
              <a:t>Since the series launched in 2008, it has reached</a:t>
            </a:r>
          </a:p>
          <a:p>
            <a:pPr lvl="0"/>
            <a:r>
              <a:rPr lang="en-US" sz="2400" dirty="0"/>
              <a:t>    more than 65 million viewers.  In an </a:t>
            </a:r>
            <a:br>
              <a:rPr lang="en-US" sz="2400" dirty="0"/>
            </a:br>
            <a:r>
              <a:rPr lang="en-US" sz="2400" dirty="0"/>
              <a:t>average year, Biz Kid$ reaches </a:t>
            </a:r>
            <a:br>
              <a:rPr lang="en-US" sz="2400" dirty="0"/>
            </a:br>
            <a:r>
              <a:rPr lang="en-US" sz="2400" dirty="0"/>
              <a:t>9.6 million viewers.</a:t>
            </a:r>
          </a:p>
          <a:p>
            <a:pPr marL="0" lvl="0" indent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\</a:t>
            </a:r>
          </a:p>
          <a:p>
            <a:pPr>
              <a:spcBef>
                <a:spcPts val="1500"/>
              </a:spcBef>
              <a:buFontTx/>
              <a:buChar char="•"/>
            </a:pPr>
            <a:endParaRPr lang="en-US" sz="2300" dirty="0">
              <a:latin typeface="American Typewriter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300" b="1" dirty="0"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8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creen shot 2011-07-15 at 3.59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514600"/>
            <a:ext cx="7924800" cy="2971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A Look at the Kid$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A Walk Through the Website &amp; Lesson Plans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About Your Virginia Starter Kit</a:t>
            </a:r>
          </a:p>
          <a:p>
            <a:pPr eaLnBrk="1" hangingPunct="1">
              <a:spcBef>
                <a:spcPts val="1500"/>
              </a:spcBef>
            </a:pPr>
            <a:r>
              <a:rPr lang="en-US" sz="2800" dirty="0">
                <a:latin typeface="American Typewriter" charset="0"/>
              </a:rPr>
              <a:t>How to Get More Biz Kid$ in Your Class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 rot="-466764">
            <a:off x="452438" y="560388"/>
            <a:ext cx="44719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200" dirty="0">
                <a:latin typeface="American Typewriter" charset="0"/>
              </a:rPr>
              <a:t>Here’s your Nickel Tour!</a:t>
            </a:r>
          </a:p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</p:txBody>
      </p:sp>
      <p:sp>
        <p:nvSpPr>
          <p:cNvPr id="3077" name="Rectangle 3"/>
          <p:cNvSpPr txBox="1">
            <a:spLocks noChangeArrowheads="1"/>
          </p:cNvSpPr>
          <p:nvPr/>
        </p:nvSpPr>
        <p:spPr bwMode="auto">
          <a:xfrm rot="-466764">
            <a:off x="1252538" y="981075"/>
            <a:ext cx="4473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sz="4200" b="1" dirty="0">
              <a:latin typeface="American Typewriter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7300" b="1" dirty="0"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reen shot 2011-07-15 at 3.59.1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715000" cy="1143000"/>
          </a:xfrm>
        </p:spPr>
        <p:txBody>
          <a:bodyPr/>
          <a:lstStyle/>
          <a:p>
            <a:r>
              <a:rPr lang="en-US" dirty="0"/>
              <a:t>A Five Minute Peek</a:t>
            </a:r>
          </a:p>
        </p:txBody>
      </p:sp>
      <p:pic>
        <p:nvPicPr>
          <p:cNvPr id="7" name="BizKids 1.02 What Is Money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19400" y="2667000"/>
            <a:ext cx="3048000" cy="228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00400" y="54102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+mj-lt"/>
                <a:ea typeface="+mj-ea"/>
                <a:cs typeface="+mj-cs"/>
              </a:rPr>
              <a:t>(We can watch more </a:t>
            </a:r>
            <a:br>
              <a:rPr lang="en-US" sz="2000" i="1" dirty="0">
                <a:latin typeface="+mj-lt"/>
                <a:ea typeface="+mj-ea"/>
                <a:cs typeface="+mj-cs"/>
              </a:rPr>
            </a:br>
            <a:r>
              <a:rPr lang="en-US" sz="2000" i="1" dirty="0">
                <a:latin typeface="+mj-lt"/>
                <a:ea typeface="+mj-ea"/>
                <a:cs typeface="+mj-cs"/>
              </a:rPr>
              <a:t>during lunch if you want!)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752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www.bizkids.com</a:t>
            </a:r>
          </a:p>
        </p:txBody>
      </p:sp>
    </p:spTree>
    <p:extLst>
      <p:ext uri="{BB962C8B-B14F-4D97-AF65-F5344CB8AC3E}">
        <p14:creationId xmlns:p14="http://schemas.microsoft.com/office/powerpoint/2010/main" val="361803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341</Words>
  <Application>Microsoft Office PowerPoint</Application>
  <PresentationFormat>On-screen Show (4:3)</PresentationFormat>
  <Paragraphs>123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American Typewriter</vt:lpstr>
      <vt:lpstr>Arial</vt:lpstr>
      <vt:lpstr>Calibri</vt:lpstr>
      <vt:lpstr>Century Schoolbook</vt:lpstr>
      <vt:lpstr>Verdana</vt:lpstr>
      <vt:lpstr>Office Theme</vt:lpstr>
      <vt:lpstr>PowerPoint Presentation</vt:lpstr>
      <vt:lpstr>PowerPoint Presentation</vt:lpstr>
      <vt:lpstr>PowerPoint Presentation</vt:lpstr>
      <vt:lpstr>Who Remembers This Guy?</vt:lpstr>
      <vt:lpstr>PowerPoint Presentation</vt:lpstr>
      <vt:lpstr>PowerPoint Presentation</vt:lpstr>
      <vt:lpstr>PowerPoint Presentation</vt:lpstr>
      <vt:lpstr>A Five Minute Peek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Mary Amyx</cp:lastModifiedBy>
  <cp:revision>217</cp:revision>
  <cp:lastPrinted>2013-11-19T23:47:27Z</cp:lastPrinted>
  <dcterms:created xsi:type="dcterms:W3CDTF">2013-04-10T21:46:47Z</dcterms:created>
  <dcterms:modified xsi:type="dcterms:W3CDTF">2021-07-08T17:38:30Z</dcterms:modified>
</cp:coreProperties>
</file>